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58.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108.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57.xml" ContentType="application/vnd.openxmlformats-officedocument.presentationml.slide+xml"/>
  <Override PartName="/ppt/slides/slide49.xml" ContentType="application/vnd.openxmlformats-officedocument.presentationml.slide+xml"/>
  <Override PartName="/ppt/slides/slide4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7.xml" ContentType="application/vnd.openxmlformats-officedocument.presentationml.slide+xml"/>
  <Override PartName="/ppt/slides/slide4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24.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41.xml" ContentType="application/vnd.openxmlformats-officedocument.presentationml.slide+xml"/>
  <Override PartName="/ppt/slides/slide3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6.xml" ContentType="application/vnd.openxmlformats-officedocument.presentationml.slide+xml"/>
  <Override PartName="/ppt/slides/slide31.xml" ContentType="application/vnd.openxmlformats-officedocument.presentationml.slide+xml"/>
  <Override PartName="/ppt/slides/slide34.xml" ContentType="application/vnd.openxmlformats-officedocument.presentationml.slide+xml"/>
  <Override PartName="/ppt/slides/slide30.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66" r:id="rId4"/>
    <p:sldId id="367" r:id="rId5"/>
    <p:sldId id="368" r:id="rId6"/>
    <p:sldId id="369" r:id="rId7"/>
    <p:sldId id="372" r:id="rId8"/>
    <p:sldId id="370" r:id="rId9"/>
    <p:sldId id="373" r:id="rId10"/>
    <p:sldId id="374" r:id="rId11"/>
    <p:sldId id="375" r:id="rId12"/>
    <p:sldId id="376" r:id="rId13"/>
    <p:sldId id="377" r:id="rId14"/>
    <p:sldId id="378" r:id="rId15"/>
    <p:sldId id="379" r:id="rId16"/>
    <p:sldId id="380" r:id="rId17"/>
    <p:sldId id="382" r:id="rId18"/>
    <p:sldId id="383" r:id="rId19"/>
    <p:sldId id="384" r:id="rId20"/>
    <p:sldId id="385" r:id="rId21"/>
    <p:sldId id="388" r:id="rId22"/>
    <p:sldId id="386" r:id="rId23"/>
    <p:sldId id="389" r:id="rId24"/>
    <p:sldId id="390" r:id="rId25"/>
    <p:sldId id="392" r:id="rId26"/>
    <p:sldId id="393" r:id="rId27"/>
    <p:sldId id="394" r:id="rId28"/>
    <p:sldId id="395" r:id="rId29"/>
    <p:sldId id="396" r:id="rId30"/>
    <p:sldId id="397" r:id="rId31"/>
    <p:sldId id="398" r:id="rId32"/>
    <p:sldId id="399" r:id="rId33"/>
    <p:sldId id="400" r:id="rId34"/>
    <p:sldId id="401" r:id="rId35"/>
    <p:sldId id="437" r:id="rId36"/>
    <p:sldId id="403" r:id="rId37"/>
    <p:sldId id="404" r:id="rId38"/>
    <p:sldId id="438" r:id="rId39"/>
    <p:sldId id="405" r:id="rId40"/>
    <p:sldId id="406" r:id="rId41"/>
    <p:sldId id="407" r:id="rId42"/>
    <p:sldId id="408" r:id="rId43"/>
    <p:sldId id="440" r:id="rId44"/>
    <p:sldId id="409" r:id="rId45"/>
    <p:sldId id="410" r:id="rId46"/>
    <p:sldId id="441" r:id="rId47"/>
    <p:sldId id="411" r:id="rId48"/>
    <p:sldId id="412" r:id="rId49"/>
    <p:sldId id="413" r:id="rId50"/>
    <p:sldId id="414" r:id="rId51"/>
    <p:sldId id="416" r:id="rId52"/>
    <p:sldId id="415" r:id="rId53"/>
    <p:sldId id="418" r:id="rId54"/>
    <p:sldId id="419" r:id="rId55"/>
    <p:sldId id="420" r:id="rId56"/>
    <p:sldId id="421" r:id="rId57"/>
    <p:sldId id="422" r:id="rId58"/>
    <p:sldId id="423" r:id="rId59"/>
    <p:sldId id="425" r:id="rId60"/>
    <p:sldId id="429" r:id="rId61"/>
    <p:sldId id="442" r:id="rId62"/>
    <p:sldId id="443" r:id="rId63"/>
    <p:sldId id="444" r:id="rId64"/>
    <p:sldId id="445" r:id="rId65"/>
    <p:sldId id="446" r:id="rId66"/>
    <p:sldId id="447" r:id="rId67"/>
    <p:sldId id="448" r:id="rId68"/>
    <p:sldId id="449" r:id="rId69"/>
    <p:sldId id="450" r:id="rId70"/>
    <p:sldId id="451" r:id="rId71"/>
    <p:sldId id="452" r:id="rId72"/>
    <p:sldId id="453" r:id="rId73"/>
    <p:sldId id="454" r:id="rId74"/>
    <p:sldId id="455" r:id="rId75"/>
    <p:sldId id="482" r:id="rId76"/>
    <p:sldId id="483" r:id="rId77"/>
    <p:sldId id="456" r:id="rId78"/>
    <p:sldId id="457" r:id="rId79"/>
    <p:sldId id="458" r:id="rId80"/>
    <p:sldId id="459" r:id="rId81"/>
    <p:sldId id="460" r:id="rId82"/>
    <p:sldId id="461" r:id="rId83"/>
    <p:sldId id="462" r:id="rId84"/>
    <p:sldId id="463" r:id="rId85"/>
    <p:sldId id="464" r:id="rId86"/>
    <p:sldId id="465" r:id="rId87"/>
    <p:sldId id="466" r:id="rId88"/>
    <p:sldId id="467" r:id="rId89"/>
    <p:sldId id="468" r:id="rId90"/>
    <p:sldId id="484" r:id="rId91"/>
    <p:sldId id="469" r:id="rId92"/>
    <p:sldId id="470" r:id="rId93"/>
    <p:sldId id="471" r:id="rId94"/>
    <p:sldId id="485" r:id="rId95"/>
    <p:sldId id="486" r:id="rId96"/>
    <p:sldId id="489" r:id="rId97"/>
    <p:sldId id="488" r:id="rId98"/>
    <p:sldId id="490" r:id="rId99"/>
    <p:sldId id="491" r:id="rId100"/>
    <p:sldId id="492" r:id="rId101"/>
    <p:sldId id="493" r:id="rId102"/>
    <p:sldId id="494" r:id="rId103"/>
    <p:sldId id="495" r:id="rId104"/>
    <p:sldId id="496" r:id="rId105"/>
    <p:sldId id="497" r:id="rId106"/>
    <p:sldId id="499" r:id="rId107"/>
    <p:sldId id="500" r:id="rId108"/>
    <p:sldId id="501"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5" d="100"/>
          <a:sy n="115" d="100"/>
        </p:scale>
        <p:origin x="43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115" Type="http://schemas.openxmlformats.org/officeDocument/2006/relationships/customXml" Target="../customXml/item2.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6452-D09B-C1DE-2CEE-4DE0077F3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426BA8-E34B-E813-56CE-670A4B62F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81A3A3-ABE5-4CFD-83CC-ECA9B753BD95}"/>
              </a:ext>
            </a:extLst>
          </p:cNvPr>
          <p:cNvSpPr>
            <a:spLocks noGrp="1"/>
          </p:cNvSpPr>
          <p:nvPr>
            <p:ph type="dt" sz="half" idx="10"/>
          </p:nvPr>
        </p:nvSpPr>
        <p:spPr/>
        <p:txBody>
          <a:bodyPr/>
          <a:lstStyle/>
          <a:p>
            <a:fld id="{3046B483-B0A1-4F4C-B200-4DC539626654}" type="datetimeFigureOut">
              <a:rPr lang="en-US" smtClean="0"/>
              <a:t>2/17/2025</a:t>
            </a:fld>
            <a:endParaRPr lang="en-US"/>
          </a:p>
        </p:txBody>
      </p:sp>
      <p:sp>
        <p:nvSpPr>
          <p:cNvPr id="5" name="Footer Placeholder 4">
            <a:extLst>
              <a:ext uri="{FF2B5EF4-FFF2-40B4-BE49-F238E27FC236}">
                <a16:creationId xmlns:a16="http://schemas.microsoft.com/office/drawing/2014/main" id="{20AAD2D0-6693-5A20-5D57-D18C41AE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BA966E-6A3A-A4BA-5B08-E25E2A8A9925}"/>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846916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0A9F-82E0-B026-5C47-B131814562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F46C7D-83B7-37DB-A4A1-E857FD1ED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302AA-5ACC-525F-2858-B372407C3EE0}"/>
              </a:ext>
            </a:extLst>
          </p:cNvPr>
          <p:cNvSpPr>
            <a:spLocks noGrp="1"/>
          </p:cNvSpPr>
          <p:nvPr>
            <p:ph type="dt" sz="half" idx="10"/>
          </p:nvPr>
        </p:nvSpPr>
        <p:spPr/>
        <p:txBody>
          <a:bodyPr/>
          <a:lstStyle/>
          <a:p>
            <a:fld id="{3046B483-B0A1-4F4C-B200-4DC539626654}" type="datetimeFigureOut">
              <a:rPr lang="en-US" smtClean="0"/>
              <a:t>2/17/2025</a:t>
            </a:fld>
            <a:endParaRPr lang="en-US"/>
          </a:p>
        </p:txBody>
      </p:sp>
      <p:sp>
        <p:nvSpPr>
          <p:cNvPr id="5" name="Footer Placeholder 4">
            <a:extLst>
              <a:ext uri="{FF2B5EF4-FFF2-40B4-BE49-F238E27FC236}">
                <a16:creationId xmlns:a16="http://schemas.microsoft.com/office/drawing/2014/main" id="{9C4E52A4-4EF9-79D3-ED1B-0C89766F5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7BBB2-EE81-7F94-FAFF-FFAEC39BFBCF}"/>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3478369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8F6630-0A1F-D570-5546-CC735F5C1F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CD4C23-A21C-9BCB-E513-DC644735AD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EECF8C-65EF-79C2-7501-48B7C21D5337}"/>
              </a:ext>
            </a:extLst>
          </p:cNvPr>
          <p:cNvSpPr>
            <a:spLocks noGrp="1"/>
          </p:cNvSpPr>
          <p:nvPr>
            <p:ph type="dt" sz="half" idx="10"/>
          </p:nvPr>
        </p:nvSpPr>
        <p:spPr/>
        <p:txBody>
          <a:bodyPr/>
          <a:lstStyle/>
          <a:p>
            <a:fld id="{3046B483-B0A1-4F4C-B200-4DC539626654}" type="datetimeFigureOut">
              <a:rPr lang="en-US" smtClean="0"/>
              <a:t>2/17/2025</a:t>
            </a:fld>
            <a:endParaRPr lang="en-US"/>
          </a:p>
        </p:txBody>
      </p:sp>
      <p:sp>
        <p:nvSpPr>
          <p:cNvPr id="5" name="Footer Placeholder 4">
            <a:extLst>
              <a:ext uri="{FF2B5EF4-FFF2-40B4-BE49-F238E27FC236}">
                <a16:creationId xmlns:a16="http://schemas.microsoft.com/office/drawing/2014/main" id="{3CE157CB-2354-2BD8-BB94-497757E64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201EE-E27B-159E-A343-28D4DFB3E3EA}"/>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488381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6F352-260C-5B53-AD8F-2EBBCB60FD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66B574-E194-382D-BE2E-48B97B0166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ED274-D693-3B7D-1A15-39187ECF138A}"/>
              </a:ext>
            </a:extLst>
          </p:cNvPr>
          <p:cNvSpPr>
            <a:spLocks noGrp="1"/>
          </p:cNvSpPr>
          <p:nvPr>
            <p:ph type="dt" sz="half" idx="10"/>
          </p:nvPr>
        </p:nvSpPr>
        <p:spPr/>
        <p:txBody>
          <a:bodyPr/>
          <a:lstStyle/>
          <a:p>
            <a:fld id="{3046B483-B0A1-4F4C-B200-4DC539626654}" type="datetimeFigureOut">
              <a:rPr lang="en-US" smtClean="0"/>
              <a:t>2/17/2025</a:t>
            </a:fld>
            <a:endParaRPr lang="en-US"/>
          </a:p>
        </p:txBody>
      </p:sp>
      <p:sp>
        <p:nvSpPr>
          <p:cNvPr id="5" name="Footer Placeholder 4">
            <a:extLst>
              <a:ext uri="{FF2B5EF4-FFF2-40B4-BE49-F238E27FC236}">
                <a16:creationId xmlns:a16="http://schemas.microsoft.com/office/drawing/2014/main" id="{CE251F1F-1250-EF79-D118-DFA08DA14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4F666-B6F5-C066-DC71-C19CDEC1F0F0}"/>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093962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E2AD5-5700-9D9B-B3D3-4EC74BB63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441FE1-C3D2-9224-BA37-21472FC4A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4BE52B-F6CA-C0A9-C8C8-363F8A1BF55E}"/>
              </a:ext>
            </a:extLst>
          </p:cNvPr>
          <p:cNvSpPr>
            <a:spLocks noGrp="1"/>
          </p:cNvSpPr>
          <p:nvPr>
            <p:ph type="dt" sz="half" idx="10"/>
          </p:nvPr>
        </p:nvSpPr>
        <p:spPr/>
        <p:txBody>
          <a:bodyPr/>
          <a:lstStyle/>
          <a:p>
            <a:fld id="{3046B483-B0A1-4F4C-B200-4DC539626654}" type="datetimeFigureOut">
              <a:rPr lang="en-US" smtClean="0"/>
              <a:t>2/17/2025</a:t>
            </a:fld>
            <a:endParaRPr lang="en-US"/>
          </a:p>
        </p:txBody>
      </p:sp>
      <p:sp>
        <p:nvSpPr>
          <p:cNvPr id="5" name="Footer Placeholder 4">
            <a:extLst>
              <a:ext uri="{FF2B5EF4-FFF2-40B4-BE49-F238E27FC236}">
                <a16:creationId xmlns:a16="http://schemas.microsoft.com/office/drawing/2014/main" id="{8883402B-C8A6-B3DE-680B-9B47C6A77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A34F7-17EA-FD6E-036A-2320F849EE9F}"/>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330293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150A-CCEA-2762-0FC0-A13BC03ED2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6714B7-8C12-1A41-DB8B-E364F18C05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5DBAFB-67B1-3B42-96DB-C4D9CDE2BD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155CA0-CDD5-957C-9B49-3579868B241C}"/>
              </a:ext>
            </a:extLst>
          </p:cNvPr>
          <p:cNvSpPr>
            <a:spLocks noGrp="1"/>
          </p:cNvSpPr>
          <p:nvPr>
            <p:ph type="dt" sz="half" idx="10"/>
          </p:nvPr>
        </p:nvSpPr>
        <p:spPr/>
        <p:txBody>
          <a:bodyPr/>
          <a:lstStyle/>
          <a:p>
            <a:fld id="{3046B483-B0A1-4F4C-B200-4DC539626654}" type="datetimeFigureOut">
              <a:rPr lang="en-US" smtClean="0"/>
              <a:t>2/17/2025</a:t>
            </a:fld>
            <a:endParaRPr lang="en-US"/>
          </a:p>
        </p:txBody>
      </p:sp>
      <p:sp>
        <p:nvSpPr>
          <p:cNvPr id="6" name="Footer Placeholder 5">
            <a:extLst>
              <a:ext uri="{FF2B5EF4-FFF2-40B4-BE49-F238E27FC236}">
                <a16:creationId xmlns:a16="http://schemas.microsoft.com/office/drawing/2014/main" id="{CC599E72-5851-BBE5-121B-044E5275F8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34270-BD6F-1016-9CA8-7636E82FCE12}"/>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400635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1D72-93C8-3CE8-607E-339C93D9AE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74E1AC-FC39-2D27-E5AC-F1350E616C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80BC07-7496-D416-975E-2183649CD3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6AD324-9A54-4C2E-8F01-17C91BD853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5FB8C4-BF1B-3DE9-5129-250C09C1E5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5F524A-A31D-7C11-B43D-95DB911E117C}"/>
              </a:ext>
            </a:extLst>
          </p:cNvPr>
          <p:cNvSpPr>
            <a:spLocks noGrp="1"/>
          </p:cNvSpPr>
          <p:nvPr>
            <p:ph type="dt" sz="half" idx="10"/>
          </p:nvPr>
        </p:nvSpPr>
        <p:spPr/>
        <p:txBody>
          <a:bodyPr/>
          <a:lstStyle/>
          <a:p>
            <a:fld id="{3046B483-B0A1-4F4C-B200-4DC539626654}" type="datetimeFigureOut">
              <a:rPr lang="en-US" smtClean="0"/>
              <a:t>2/17/2025</a:t>
            </a:fld>
            <a:endParaRPr lang="en-US"/>
          </a:p>
        </p:txBody>
      </p:sp>
      <p:sp>
        <p:nvSpPr>
          <p:cNvPr id="8" name="Footer Placeholder 7">
            <a:extLst>
              <a:ext uri="{FF2B5EF4-FFF2-40B4-BE49-F238E27FC236}">
                <a16:creationId xmlns:a16="http://schemas.microsoft.com/office/drawing/2014/main" id="{F2D9B9BE-81CB-B7EC-9FAC-735E6E70D2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F88450-F1C8-6213-DCC0-5A723D35284E}"/>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303767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71CA-A28E-D27E-DC68-5A144B60F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AFBB8B-CA1C-A6CB-B5A7-0A6282C58294}"/>
              </a:ext>
            </a:extLst>
          </p:cNvPr>
          <p:cNvSpPr>
            <a:spLocks noGrp="1"/>
          </p:cNvSpPr>
          <p:nvPr>
            <p:ph type="dt" sz="half" idx="10"/>
          </p:nvPr>
        </p:nvSpPr>
        <p:spPr/>
        <p:txBody>
          <a:bodyPr/>
          <a:lstStyle/>
          <a:p>
            <a:fld id="{3046B483-B0A1-4F4C-B200-4DC539626654}" type="datetimeFigureOut">
              <a:rPr lang="en-US" smtClean="0"/>
              <a:t>2/17/2025</a:t>
            </a:fld>
            <a:endParaRPr lang="en-US"/>
          </a:p>
        </p:txBody>
      </p:sp>
      <p:sp>
        <p:nvSpPr>
          <p:cNvPr id="4" name="Footer Placeholder 3">
            <a:extLst>
              <a:ext uri="{FF2B5EF4-FFF2-40B4-BE49-F238E27FC236}">
                <a16:creationId xmlns:a16="http://schemas.microsoft.com/office/drawing/2014/main" id="{5274E504-22C8-BD4C-9BAE-AD48AB0D0A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0F9266-C08C-479E-9F7D-8686F3135656}"/>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7592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800CD-B089-69A2-ADBF-6DE24A3E68AF}"/>
              </a:ext>
            </a:extLst>
          </p:cNvPr>
          <p:cNvSpPr>
            <a:spLocks noGrp="1"/>
          </p:cNvSpPr>
          <p:nvPr>
            <p:ph type="dt" sz="half" idx="10"/>
          </p:nvPr>
        </p:nvSpPr>
        <p:spPr/>
        <p:txBody>
          <a:bodyPr/>
          <a:lstStyle/>
          <a:p>
            <a:fld id="{3046B483-B0A1-4F4C-B200-4DC539626654}" type="datetimeFigureOut">
              <a:rPr lang="en-US" smtClean="0"/>
              <a:t>2/17/2025</a:t>
            </a:fld>
            <a:endParaRPr lang="en-US"/>
          </a:p>
        </p:txBody>
      </p:sp>
      <p:sp>
        <p:nvSpPr>
          <p:cNvPr id="3" name="Footer Placeholder 2">
            <a:extLst>
              <a:ext uri="{FF2B5EF4-FFF2-40B4-BE49-F238E27FC236}">
                <a16:creationId xmlns:a16="http://schemas.microsoft.com/office/drawing/2014/main" id="{1217857C-EF47-6146-BE82-D0B2D0A4A5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BE74D-3FEA-8A88-71C2-9BE717E486C9}"/>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1170376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BABE-35C7-6FE5-9A4C-3F75949EA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AF2123-8E40-A9EB-71A4-F8D6C432A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055F27-97B6-1DC2-EA4E-BEEBD52F1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7B4640-DD3A-A628-EED4-9411952483EA}"/>
              </a:ext>
            </a:extLst>
          </p:cNvPr>
          <p:cNvSpPr>
            <a:spLocks noGrp="1"/>
          </p:cNvSpPr>
          <p:nvPr>
            <p:ph type="dt" sz="half" idx="10"/>
          </p:nvPr>
        </p:nvSpPr>
        <p:spPr/>
        <p:txBody>
          <a:bodyPr/>
          <a:lstStyle/>
          <a:p>
            <a:fld id="{3046B483-B0A1-4F4C-B200-4DC539626654}" type="datetimeFigureOut">
              <a:rPr lang="en-US" smtClean="0"/>
              <a:t>2/17/2025</a:t>
            </a:fld>
            <a:endParaRPr lang="en-US"/>
          </a:p>
        </p:txBody>
      </p:sp>
      <p:sp>
        <p:nvSpPr>
          <p:cNvPr id="6" name="Footer Placeholder 5">
            <a:extLst>
              <a:ext uri="{FF2B5EF4-FFF2-40B4-BE49-F238E27FC236}">
                <a16:creationId xmlns:a16="http://schemas.microsoft.com/office/drawing/2014/main" id="{860C15DF-A5BD-B185-EAEA-064EC1044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FA0A95-592A-9694-2702-1AEF0F3BD0D4}"/>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299247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AE3E-83CF-092B-D9C6-87555C6AF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75FF9D-6EAB-D3E5-8643-4B85D03B3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4948FD-B1BE-6B00-28B3-1A61360C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D359E-3932-2C5C-7BFF-D6BAF3E7558C}"/>
              </a:ext>
            </a:extLst>
          </p:cNvPr>
          <p:cNvSpPr>
            <a:spLocks noGrp="1"/>
          </p:cNvSpPr>
          <p:nvPr>
            <p:ph type="dt" sz="half" idx="10"/>
          </p:nvPr>
        </p:nvSpPr>
        <p:spPr/>
        <p:txBody>
          <a:bodyPr/>
          <a:lstStyle/>
          <a:p>
            <a:fld id="{3046B483-B0A1-4F4C-B200-4DC539626654}" type="datetimeFigureOut">
              <a:rPr lang="en-US" smtClean="0"/>
              <a:t>2/17/2025</a:t>
            </a:fld>
            <a:endParaRPr lang="en-US"/>
          </a:p>
        </p:txBody>
      </p:sp>
      <p:sp>
        <p:nvSpPr>
          <p:cNvPr id="6" name="Footer Placeholder 5">
            <a:extLst>
              <a:ext uri="{FF2B5EF4-FFF2-40B4-BE49-F238E27FC236}">
                <a16:creationId xmlns:a16="http://schemas.microsoft.com/office/drawing/2014/main" id="{15734CC8-4A59-8608-B45A-51571C5E7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5FAC3-6601-2512-E091-889F2E7B94C0}"/>
              </a:ext>
            </a:extLst>
          </p:cNvPr>
          <p:cNvSpPr>
            <a:spLocks noGrp="1"/>
          </p:cNvSpPr>
          <p:nvPr>
            <p:ph type="sldNum" sz="quarter" idx="12"/>
          </p:nvPr>
        </p:nvSpPr>
        <p:spPr/>
        <p:txBody>
          <a:bodyPr/>
          <a:lstStyle/>
          <a:p>
            <a:fld id="{2CAC845C-4AF0-4726-B872-B237D55467D2}" type="slidenum">
              <a:rPr lang="en-US" smtClean="0"/>
              <a:t>‹#›</a:t>
            </a:fld>
            <a:endParaRPr lang="en-US"/>
          </a:p>
        </p:txBody>
      </p:sp>
    </p:spTree>
    <p:extLst>
      <p:ext uri="{BB962C8B-B14F-4D97-AF65-F5344CB8AC3E}">
        <p14:creationId xmlns:p14="http://schemas.microsoft.com/office/powerpoint/2010/main" val="55364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61152-98BE-F13B-FC45-12465727DA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0CC5CF-3DE5-2A0F-28F8-A2509954F9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DD780-8B28-8FA1-29F3-02A49D1098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B483-B0A1-4F4C-B200-4DC539626654}" type="datetimeFigureOut">
              <a:rPr lang="en-US" smtClean="0"/>
              <a:t>2/17/2025</a:t>
            </a:fld>
            <a:endParaRPr lang="en-US"/>
          </a:p>
        </p:txBody>
      </p:sp>
      <p:sp>
        <p:nvSpPr>
          <p:cNvPr id="5" name="Footer Placeholder 4">
            <a:extLst>
              <a:ext uri="{FF2B5EF4-FFF2-40B4-BE49-F238E27FC236}">
                <a16:creationId xmlns:a16="http://schemas.microsoft.com/office/drawing/2014/main" id="{FF6A30C3-7FF4-28E4-A23F-2352A16243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452AA0-F4B2-2478-56BD-54D5117886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C845C-4AF0-4726-B872-B237D55467D2}" type="slidenum">
              <a:rPr lang="en-US" smtClean="0"/>
              <a:t>‹#›</a:t>
            </a:fld>
            <a:endParaRPr lang="en-US"/>
          </a:p>
        </p:txBody>
      </p:sp>
    </p:spTree>
    <p:extLst>
      <p:ext uri="{BB962C8B-B14F-4D97-AF65-F5344CB8AC3E}">
        <p14:creationId xmlns:p14="http://schemas.microsoft.com/office/powerpoint/2010/main" val="3987009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6DA9DF9-31F7-4056-B42E-878CC92417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FE04C-1F89-8B28-A675-97C19495F3AC}"/>
              </a:ext>
            </a:extLst>
          </p:cNvPr>
          <p:cNvSpPr>
            <a:spLocks noGrp="1"/>
          </p:cNvSpPr>
          <p:nvPr>
            <p:ph type="ctrTitle"/>
          </p:nvPr>
        </p:nvSpPr>
        <p:spPr>
          <a:xfrm>
            <a:off x="598643" y="-1497775"/>
            <a:ext cx="6832153" cy="4567137"/>
          </a:xfrm>
        </p:spPr>
        <p:txBody>
          <a:bodyPr>
            <a:normAutofit/>
          </a:bodyPr>
          <a:lstStyle/>
          <a:p>
            <a:pPr algn="l"/>
            <a:r>
              <a:rPr lang="en-US" sz="4400" b="1" dirty="0">
                <a:latin typeface="Arial Black" panose="020B0A04020102020204" pitchFamily="34" charset="0"/>
              </a:rPr>
              <a:t>Module 2: Firewall Design and Implementation</a:t>
            </a:r>
          </a:p>
        </p:txBody>
      </p:sp>
      <p:sp>
        <p:nvSpPr>
          <p:cNvPr id="3" name="Subtitle 2">
            <a:extLst>
              <a:ext uri="{FF2B5EF4-FFF2-40B4-BE49-F238E27FC236}">
                <a16:creationId xmlns:a16="http://schemas.microsoft.com/office/drawing/2014/main" id="{9958B994-2B97-CA64-0B7E-A0F161462327}"/>
              </a:ext>
            </a:extLst>
          </p:cNvPr>
          <p:cNvSpPr>
            <a:spLocks noGrp="1"/>
          </p:cNvSpPr>
          <p:nvPr>
            <p:ph type="subTitle" idx="1"/>
          </p:nvPr>
        </p:nvSpPr>
        <p:spPr>
          <a:xfrm>
            <a:off x="724149" y="4811519"/>
            <a:ext cx="4620584" cy="775494"/>
          </a:xfrm>
        </p:spPr>
        <p:txBody>
          <a:bodyPr>
            <a:noAutofit/>
          </a:bodyPr>
          <a:lstStyle/>
          <a:p>
            <a:pPr algn="l"/>
            <a:r>
              <a:rPr lang="en-US" sz="1800" b="1" dirty="0"/>
              <a:t>Prepared By:</a:t>
            </a:r>
          </a:p>
          <a:p>
            <a:pPr algn="l"/>
            <a:r>
              <a:rPr lang="en-US" sz="1800" dirty="0"/>
              <a:t>Prof. Sridhar C Iyer</a:t>
            </a:r>
          </a:p>
          <a:p>
            <a:pPr algn="l"/>
            <a:r>
              <a:rPr lang="en-US" sz="1800" dirty="0"/>
              <a:t>Assistant Professor</a:t>
            </a:r>
          </a:p>
          <a:p>
            <a:pPr algn="l"/>
            <a:r>
              <a:rPr lang="en-US" sz="1800" dirty="0"/>
              <a:t>Dept. of Computer Engineering</a:t>
            </a:r>
          </a:p>
          <a:p>
            <a:pPr algn="l"/>
            <a:r>
              <a:rPr lang="en-US" sz="1800" dirty="0" err="1"/>
              <a:t>Dwarkadas</a:t>
            </a:r>
            <a:r>
              <a:rPr lang="en-US" sz="1800" dirty="0"/>
              <a:t> J Sanghvi College of Engineering</a:t>
            </a:r>
          </a:p>
        </p:txBody>
      </p:sp>
      <p:pic>
        <p:nvPicPr>
          <p:cNvPr id="17" name="Picture 16">
            <a:extLst>
              <a:ext uri="{FF2B5EF4-FFF2-40B4-BE49-F238E27FC236}">
                <a16:creationId xmlns:a16="http://schemas.microsoft.com/office/drawing/2014/main" id="{F35994EF-434A-FB11-1FDC-791929C10FD4}"/>
              </a:ext>
            </a:extLst>
          </p:cNvPr>
          <p:cNvPicPr>
            <a:picLocks noChangeAspect="1"/>
          </p:cNvPicPr>
          <p:nvPr/>
        </p:nvPicPr>
        <p:blipFill rotWithShape="1">
          <a:blip r:embed="rId2"/>
          <a:srcRect l="32768" r="1832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4662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b="1" dirty="0">
                <a:latin typeface="Arial Black" panose="020B0A04020102020204" pitchFamily="34" charset="0"/>
              </a:rPr>
              <a:t>Hardware vs Software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600" dirty="0">
                <a:latin typeface="Söhne"/>
              </a:rPr>
              <a:t>Firewalls </a:t>
            </a:r>
            <a:r>
              <a:rPr lang="en-US" sz="1600" b="1" dirty="0">
                <a:solidFill>
                  <a:srgbClr val="FF0000"/>
                </a:solidFill>
                <a:latin typeface="Söhne"/>
              </a:rPr>
              <a:t>can</a:t>
            </a:r>
            <a:r>
              <a:rPr lang="en-US" sz="1600" dirty="0">
                <a:latin typeface="Söhne"/>
              </a:rPr>
              <a:t> also </a:t>
            </a:r>
            <a:r>
              <a:rPr lang="en-US" sz="1600" b="1" dirty="0">
                <a:solidFill>
                  <a:srgbClr val="FF0000"/>
                </a:solidFill>
                <a:latin typeface="Söhne"/>
              </a:rPr>
              <a:t>be positioned </a:t>
            </a:r>
            <a:r>
              <a:rPr lang="en-US" sz="1600" dirty="0">
                <a:latin typeface="Söhne"/>
              </a:rPr>
              <a:t>at different places. A common place to put a firewall is either on the </a:t>
            </a:r>
            <a:r>
              <a:rPr lang="en-US" sz="1600" b="1" dirty="0">
                <a:latin typeface="Söhne"/>
              </a:rPr>
              <a:t>host directly </a:t>
            </a:r>
            <a:r>
              <a:rPr lang="en-US" sz="1600" dirty="0">
                <a:latin typeface="Söhne"/>
              </a:rPr>
              <a:t>or </a:t>
            </a:r>
            <a:r>
              <a:rPr lang="en-US" sz="1600" b="1" dirty="0">
                <a:latin typeface="Söhne"/>
              </a:rPr>
              <a:t>around a network</a:t>
            </a:r>
            <a:r>
              <a:rPr lang="en-US" sz="1600" dirty="0">
                <a:latin typeface="Söhne"/>
              </a:rPr>
              <a:t>. Network firewalls tend to be standalone devices. </a:t>
            </a:r>
          </a:p>
          <a:p>
            <a:pPr algn="just"/>
            <a:r>
              <a:rPr lang="en-US" sz="1600" dirty="0">
                <a:latin typeface="Söhne"/>
              </a:rPr>
              <a:t>They can be both software and hardware based, although in many enterprise situations, they are hardware implemented (</a:t>
            </a:r>
            <a:r>
              <a:rPr lang="en-US" sz="1600" dirty="0" err="1">
                <a:latin typeface="Söhne"/>
              </a:rPr>
              <a:t>Fulp</a:t>
            </a:r>
            <a:r>
              <a:rPr lang="en-US" sz="1600" dirty="0">
                <a:latin typeface="Söhne"/>
              </a:rPr>
              <a:t> 2017). </a:t>
            </a:r>
          </a:p>
          <a:p>
            <a:pPr algn="just"/>
            <a:r>
              <a:rPr lang="en-US" sz="1600" dirty="0">
                <a:latin typeface="Söhne"/>
              </a:rPr>
              <a:t>Host-based firewalls tend to be software firewalls and are situated on the host as a program on the computer. </a:t>
            </a:r>
          </a:p>
          <a:p>
            <a:pPr algn="just"/>
            <a:r>
              <a:rPr lang="en-US" sz="1600" dirty="0">
                <a:latin typeface="Söhne"/>
              </a:rPr>
              <a:t>Since a host-based firewall and a network firewall are located at different places, both types can be installed for added security, and in fact, this dualism is encouraged.</a:t>
            </a:r>
          </a:p>
        </p:txBody>
      </p:sp>
    </p:spTree>
    <p:extLst>
      <p:ext uri="{BB962C8B-B14F-4D97-AF65-F5344CB8AC3E}">
        <p14:creationId xmlns:p14="http://schemas.microsoft.com/office/powerpoint/2010/main" val="2954085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EC0451-3133-79F3-9B8D-770605AFE8EE}"/>
              </a:ext>
            </a:extLst>
          </p:cNvPr>
          <p:cNvSpPr>
            <a:spLocks noGrp="1"/>
          </p:cNvSpPr>
          <p:nvPr>
            <p:ph idx="1"/>
          </p:nvPr>
        </p:nvSpPr>
        <p:spPr>
          <a:xfrm>
            <a:off x="838200" y="651247"/>
            <a:ext cx="10515600" cy="5606117"/>
          </a:xfrm>
        </p:spPr>
        <p:txBody>
          <a:bodyPr>
            <a:normAutofit fontScale="85000" lnSpcReduction="20000"/>
          </a:bodyPr>
          <a:lstStyle/>
          <a:p>
            <a:pPr algn="just"/>
            <a:r>
              <a:rPr lang="en-US" dirty="0"/>
              <a:t>Fuzzy logic employment would allow generalizing the firewall rules. Conventional firewalls explore rules in the binary format: IF source address XXX AND destination address YYY THEN ALLOW. Those rules consider only binary conditions: the packet might or might not come from a particular address, it might or might not go to a particular destination. </a:t>
            </a:r>
          </a:p>
          <a:p>
            <a:pPr algn="just"/>
            <a:r>
              <a:rPr lang="en-US" dirty="0"/>
              <a:t>The decision to allow or not this packet through will depend only on these two conditions regardless of any other conditions or a firewall type, meaning that all packets should be allowed to go through if they come from a specified source and go to a specific destination.</a:t>
            </a:r>
          </a:p>
          <a:p>
            <a:pPr algn="just"/>
            <a:r>
              <a:rPr lang="en-US" dirty="0"/>
              <a:t>Fuzzy rules operation is based on a multivalued logic, in which everything is a matter of degree. The rules will look the following way:</a:t>
            </a:r>
          </a:p>
          <a:p>
            <a:pPr algn="just"/>
            <a:endParaRPr lang="en-US" dirty="0"/>
          </a:p>
          <a:p>
            <a:pPr lvl="1" algn="just"/>
            <a:r>
              <a:rPr lang="en-US" b="1" dirty="0"/>
              <a:t>Rule 1: </a:t>
            </a:r>
            <a:r>
              <a:rPr lang="en-US" dirty="0"/>
              <a:t>IF TRUST in source address XXX is HIGH AND TRUST in destination address YYY is HIGH ALLOW with HIGH confidence.</a:t>
            </a:r>
          </a:p>
          <a:p>
            <a:pPr lvl="1" algn="just"/>
            <a:r>
              <a:rPr lang="en-US" b="1" dirty="0"/>
              <a:t>Rule 2:</a:t>
            </a:r>
            <a:r>
              <a:rPr lang="en-US" dirty="0"/>
              <a:t> IF TRUST in source address XXX is LOW AND TRUST in destination address YYY is LOW ALLOW with LOW confidence.</a:t>
            </a:r>
          </a:p>
          <a:p>
            <a:pPr lvl="1" algn="just"/>
            <a:r>
              <a:rPr lang="en-US" b="1" dirty="0"/>
              <a:t>Rule 3:</a:t>
            </a:r>
            <a:r>
              <a:rPr lang="en-US" dirty="0"/>
              <a:t> IF TRUST in source address XXX is HIGH AND TRUST in destination address YYY is LOW ALLOW with MEDIUM confidence.</a:t>
            </a:r>
          </a:p>
          <a:p>
            <a:pPr lvl="1" algn="just"/>
            <a:r>
              <a:rPr lang="en-US" b="1" dirty="0"/>
              <a:t>Rule 4: </a:t>
            </a:r>
            <a:r>
              <a:rPr lang="en-US" dirty="0"/>
              <a:t>IF TRUST in source address XXX is LOW AND TRUST in destination address YYY is HIGH ALLOW with LOW confidence.</a:t>
            </a:r>
          </a:p>
        </p:txBody>
      </p:sp>
    </p:spTree>
    <p:extLst>
      <p:ext uri="{BB962C8B-B14F-4D97-AF65-F5344CB8AC3E}">
        <p14:creationId xmlns:p14="http://schemas.microsoft.com/office/powerpoint/2010/main" val="21378697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F73A5C-A0DD-FEA2-9A58-FCC5069A387E}"/>
              </a:ext>
            </a:extLst>
          </p:cNvPr>
          <p:cNvPicPr>
            <a:picLocks noChangeAspect="1"/>
          </p:cNvPicPr>
          <p:nvPr/>
        </p:nvPicPr>
        <p:blipFill>
          <a:blip r:embed="rId2"/>
          <a:stretch>
            <a:fillRect/>
          </a:stretch>
        </p:blipFill>
        <p:spPr>
          <a:xfrm>
            <a:off x="1404593" y="164894"/>
            <a:ext cx="9860129" cy="2411398"/>
          </a:xfrm>
          <a:prstGeom prst="rect">
            <a:avLst/>
          </a:prstGeom>
        </p:spPr>
      </p:pic>
      <p:pic>
        <p:nvPicPr>
          <p:cNvPr id="7" name="Picture 6">
            <a:extLst>
              <a:ext uri="{FF2B5EF4-FFF2-40B4-BE49-F238E27FC236}">
                <a16:creationId xmlns:a16="http://schemas.microsoft.com/office/drawing/2014/main" id="{8911A76D-ED82-71B4-BF69-3ED1470246EE}"/>
              </a:ext>
            </a:extLst>
          </p:cNvPr>
          <p:cNvPicPr>
            <a:picLocks noChangeAspect="1"/>
          </p:cNvPicPr>
          <p:nvPr/>
        </p:nvPicPr>
        <p:blipFill>
          <a:blip r:embed="rId3"/>
          <a:stretch>
            <a:fillRect/>
          </a:stretch>
        </p:blipFill>
        <p:spPr>
          <a:xfrm>
            <a:off x="1404592" y="2679793"/>
            <a:ext cx="9860129" cy="4133504"/>
          </a:xfrm>
          <a:prstGeom prst="rect">
            <a:avLst/>
          </a:prstGeom>
        </p:spPr>
      </p:pic>
    </p:spTree>
    <p:extLst>
      <p:ext uri="{BB962C8B-B14F-4D97-AF65-F5344CB8AC3E}">
        <p14:creationId xmlns:p14="http://schemas.microsoft.com/office/powerpoint/2010/main" val="23656273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6DFE12-E48F-2C21-1F54-FF6C53CFF1E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155EE92-E8DA-C007-D180-BC5000CBD2A6}"/>
              </a:ext>
            </a:extLst>
          </p:cNvPr>
          <p:cNvPicPr>
            <a:picLocks noChangeAspect="1"/>
          </p:cNvPicPr>
          <p:nvPr/>
        </p:nvPicPr>
        <p:blipFill>
          <a:blip r:embed="rId2"/>
          <a:stretch>
            <a:fillRect/>
          </a:stretch>
        </p:blipFill>
        <p:spPr>
          <a:xfrm>
            <a:off x="675518" y="1666629"/>
            <a:ext cx="10840963" cy="3524742"/>
          </a:xfrm>
          <a:prstGeom prst="rect">
            <a:avLst/>
          </a:prstGeom>
        </p:spPr>
      </p:pic>
    </p:spTree>
    <p:extLst>
      <p:ext uri="{BB962C8B-B14F-4D97-AF65-F5344CB8AC3E}">
        <p14:creationId xmlns:p14="http://schemas.microsoft.com/office/powerpoint/2010/main" val="1278150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D6DED-5A4D-DDD8-D76E-D3C140C861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EED82B-7B04-B16E-ABC7-A54488DB6AE7}"/>
              </a:ext>
            </a:extLst>
          </p:cNvPr>
          <p:cNvSpPr>
            <a:spLocks noGrp="1"/>
          </p:cNvSpPr>
          <p:nvPr>
            <p:ph type="title"/>
          </p:nvPr>
        </p:nvSpPr>
        <p:spPr>
          <a:xfrm>
            <a:off x="4448928" y="3032672"/>
            <a:ext cx="7458158" cy="792656"/>
          </a:xfrm>
        </p:spPr>
        <p:txBody>
          <a:bodyPr anchor="b">
            <a:noAutofit/>
          </a:bodyPr>
          <a:lstStyle/>
          <a:p>
            <a:pPr algn="ctr"/>
            <a:r>
              <a:rPr lang="en-US" sz="4000" b="1" dirty="0">
                <a:solidFill>
                  <a:srgbClr val="FF0000"/>
                </a:solidFill>
                <a:latin typeface="Arial Black" panose="020B0A04020102020204" pitchFamily="34" charset="0"/>
              </a:rPr>
              <a:t>Dynamic Firewall Updating with Machine Learning</a:t>
            </a:r>
          </a:p>
        </p:txBody>
      </p:sp>
      <p:pic>
        <p:nvPicPr>
          <p:cNvPr id="14" name="Picture 13" descr="Padlock on computer motherboard">
            <a:extLst>
              <a:ext uri="{FF2B5EF4-FFF2-40B4-BE49-F238E27FC236}">
                <a16:creationId xmlns:a16="http://schemas.microsoft.com/office/drawing/2014/main" id="{09011A9F-3E9A-6168-D510-71AED2B1311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Tree>
    <p:extLst>
      <p:ext uri="{BB962C8B-B14F-4D97-AF65-F5344CB8AC3E}">
        <p14:creationId xmlns:p14="http://schemas.microsoft.com/office/powerpoint/2010/main" val="327667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A4D238-96A9-8B5F-D484-2ED7F6070727}"/>
              </a:ext>
            </a:extLst>
          </p:cNvPr>
          <p:cNvSpPr>
            <a:spLocks noGrp="1"/>
          </p:cNvSpPr>
          <p:nvPr>
            <p:ph idx="1"/>
          </p:nvPr>
        </p:nvSpPr>
        <p:spPr>
          <a:xfrm>
            <a:off x="838200" y="537882"/>
            <a:ext cx="10515600" cy="5639081"/>
          </a:xfrm>
        </p:spPr>
        <p:txBody>
          <a:bodyPr>
            <a:normAutofit lnSpcReduction="10000"/>
          </a:bodyPr>
          <a:lstStyle/>
          <a:p>
            <a:pPr algn="just"/>
            <a:r>
              <a:rPr lang="en-US" dirty="0"/>
              <a:t>Such systems actually combine firewalls with IDS making them work together and creating intrusion prevention systems. The general structure of such a system is shown in the next slide.</a:t>
            </a:r>
          </a:p>
          <a:p>
            <a:pPr algn="just"/>
            <a:r>
              <a:rPr lang="en-US" dirty="0"/>
              <a:t>For example, </a:t>
            </a:r>
            <a:r>
              <a:rPr lang="en-US" dirty="0" err="1"/>
              <a:t>Barna</a:t>
            </a:r>
            <a:r>
              <a:rPr lang="en-US" dirty="0"/>
              <a:t> et al. (2014) created a dynamic firewall that uses traffic data to make or adjust rules. It can detect normal load statistics and then, when it finds it is under attack, creates a new series of rules to ward off the attack for a temporary period of time (</a:t>
            </a:r>
            <a:r>
              <a:rPr lang="en-US" dirty="0" err="1"/>
              <a:t>Barna</a:t>
            </a:r>
            <a:r>
              <a:rPr lang="en-US" dirty="0"/>
              <a:t> et al. 2014). </a:t>
            </a:r>
          </a:p>
          <a:p>
            <a:pPr algn="just"/>
            <a:r>
              <a:rPr lang="en-US" dirty="0"/>
              <a:t>The dynamic firewall has a decision engine that sets rules based on incoming traffic using an anomaly detection. The reverse proxy does the job of either allowing traffic through to the application or sending it to be analyzed by the analyzer. The analyzer may also send traffic through to the application depending on whether it believes the traffic is benign or not.</a:t>
            </a:r>
          </a:p>
        </p:txBody>
      </p:sp>
    </p:spTree>
    <p:extLst>
      <p:ext uri="{BB962C8B-B14F-4D97-AF65-F5344CB8AC3E}">
        <p14:creationId xmlns:p14="http://schemas.microsoft.com/office/powerpoint/2010/main" val="27549072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8F7523-D6E4-FAF4-156D-F2B3CF9AC163}"/>
              </a:ext>
            </a:extLst>
          </p:cNvPr>
          <p:cNvSpPr>
            <a:spLocks noGrp="1"/>
          </p:cNvSpPr>
          <p:nvPr>
            <p:ph idx="1"/>
          </p:nvPr>
        </p:nvSpPr>
        <p:spPr>
          <a:xfrm>
            <a:off x="838200" y="684034"/>
            <a:ext cx="10515600" cy="4351338"/>
          </a:xfrm>
        </p:spPr>
        <p:txBody>
          <a:bodyPr>
            <a:normAutofit/>
          </a:bodyPr>
          <a:lstStyle/>
          <a:p>
            <a:pPr marL="0" indent="0" algn="just">
              <a:buNone/>
            </a:pPr>
            <a:r>
              <a:rPr lang="en-US" sz="2400" dirty="0"/>
              <a:t>One way, vendors have sought to tackle the issue of complexity is by creating the Unified Threat Management (UTM) firewall, which grows from a simple firewall to become a rather an all-in-one package, generally used by those with less expertise or less manpower. These firewalls commonly include all the basic features of a firewall, but IDS are included along too (Michael Stewart 2014). The combination of a firewall and an IDS is also sometimes called an intrusion prevention system (IPS) (</a:t>
            </a:r>
            <a:r>
              <a:rPr lang="en-US" sz="2400" dirty="0" err="1"/>
              <a:t>Fulp</a:t>
            </a:r>
            <a:r>
              <a:rPr lang="en-US" sz="2400" dirty="0"/>
              <a:t> 2017), which would be far easier to implement than setting up multiple systems.</a:t>
            </a:r>
          </a:p>
        </p:txBody>
      </p:sp>
      <p:pic>
        <p:nvPicPr>
          <p:cNvPr id="7" name="Picture 6">
            <a:extLst>
              <a:ext uri="{FF2B5EF4-FFF2-40B4-BE49-F238E27FC236}">
                <a16:creationId xmlns:a16="http://schemas.microsoft.com/office/drawing/2014/main" id="{6D4D3240-4004-E07B-03D0-99B0D2912F6C}"/>
              </a:ext>
            </a:extLst>
          </p:cNvPr>
          <p:cNvPicPr>
            <a:picLocks noChangeAspect="1"/>
          </p:cNvPicPr>
          <p:nvPr/>
        </p:nvPicPr>
        <p:blipFill>
          <a:blip r:embed="rId2"/>
          <a:stretch>
            <a:fillRect/>
          </a:stretch>
        </p:blipFill>
        <p:spPr>
          <a:xfrm>
            <a:off x="3156274" y="3032703"/>
            <a:ext cx="6058746" cy="2553056"/>
          </a:xfrm>
          <a:prstGeom prst="rect">
            <a:avLst/>
          </a:prstGeom>
        </p:spPr>
      </p:pic>
    </p:spTree>
    <p:extLst>
      <p:ext uri="{BB962C8B-B14F-4D97-AF65-F5344CB8AC3E}">
        <p14:creationId xmlns:p14="http://schemas.microsoft.com/office/powerpoint/2010/main" val="18774529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5DBF8-ACC3-0160-F547-546DA95E8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826A8-7018-EC9B-2ECE-AC2FC08B6D3F}"/>
              </a:ext>
            </a:extLst>
          </p:cNvPr>
          <p:cNvSpPr>
            <a:spLocks noGrp="1"/>
          </p:cNvSpPr>
          <p:nvPr>
            <p:ph type="title"/>
          </p:nvPr>
        </p:nvSpPr>
        <p:spPr>
          <a:xfrm>
            <a:off x="4448928" y="3032672"/>
            <a:ext cx="7458158" cy="792656"/>
          </a:xfrm>
        </p:spPr>
        <p:txBody>
          <a:bodyPr anchor="b">
            <a:noAutofit/>
          </a:bodyPr>
          <a:lstStyle/>
          <a:p>
            <a:pPr algn="ctr"/>
            <a:r>
              <a:rPr lang="en-US" sz="4000" b="1" dirty="0">
                <a:solidFill>
                  <a:srgbClr val="FF0000"/>
                </a:solidFill>
                <a:latin typeface="Arial Black" panose="020B0A04020102020204" pitchFamily="34" charset="0"/>
              </a:rPr>
              <a:t>Next Generation Firewalls</a:t>
            </a:r>
          </a:p>
        </p:txBody>
      </p:sp>
      <p:pic>
        <p:nvPicPr>
          <p:cNvPr id="14" name="Picture 13" descr="Padlock on computer motherboard">
            <a:extLst>
              <a:ext uri="{FF2B5EF4-FFF2-40B4-BE49-F238E27FC236}">
                <a16:creationId xmlns:a16="http://schemas.microsoft.com/office/drawing/2014/main" id="{D9E3EB06-7C0D-5F46-7271-45C4F921AECE}"/>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Tree>
    <p:extLst>
      <p:ext uri="{BB962C8B-B14F-4D97-AF65-F5344CB8AC3E}">
        <p14:creationId xmlns:p14="http://schemas.microsoft.com/office/powerpoint/2010/main" val="16992451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7BF61F-743D-4DC9-C193-AEE00B7B20A7}"/>
              </a:ext>
            </a:extLst>
          </p:cNvPr>
          <p:cNvSpPr>
            <a:spLocks noGrp="1"/>
          </p:cNvSpPr>
          <p:nvPr>
            <p:ph idx="1"/>
          </p:nvPr>
        </p:nvSpPr>
        <p:spPr>
          <a:xfrm>
            <a:off x="838200" y="448235"/>
            <a:ext cx="10515600" cy="5728728"/>
          </a:xfrm>
        </p:spPr>
        <p:txBody>
          <a:bodyPr>
            <a:normAutofit fontScale="92500" lnSpcReduction="20000"/>
          </a:bodyPr>
          <a:lstStyle/>
          <a:p>
            <a:pPr algn="just"/>
            <a:r>
              <a:rPr lang="en-US" dirty="0"/>
              <a:t>A newer type of firewall, called the next-generation firewall (</a:t>
            </a:r>
            <a:r>
              <a:rPr lang="en-US" dirty="0" err="1"/>
              <a:t>NGFW</a:t>
            </a:r>
            <a:r>
              <a:rPr lang="en-US" dirty="0"/>
              <a:t>), was introduced after the UTM. These firewalls tend to focus on a more specific subset of capabilities and attempt to deliver in performance and customization. </a:t>
            </a:r>
          </a:p>
          <a:p>
            <a:pPr algn="just"/>
            <a:r>
              <a:rPr lang="en-US" dirty="0"/>
              <a:t>UTM design goal is to simplify its use. It means that only realistic targets in firewall design are considered. The major choice of whether or not to use a certain option is based mainly on a particular organization capability, such as their budget and expertise rather than an attempt to build up the best firewall. These days, when attack deployment speeds are rapidly increasing, organizations do not only require high security, but they would like their firewalls to operate at wire speeds too. Many firewalls, including both UTMs and </a:t>
            </a:r>
            <a:r>
              <a:rPr lang="en-US" dirty="0" err="1"/>
              <a:t>NGFWs</a:t>
            </a:r>
            <a:r>
              <a:rPr lang="en-US" dirty="0"/>
              <a:t>, are too slow and lose the competition against the attacks (</a:t>
            </a:r>
            <a:r>
              <a:rPr lang="en-US" dirty="0" err="1"/>
              <a:t>Malecki</a:t>
            </a:r>
            <a:r>
              <a:rPr lang="en-US" dirty="0"/>
              <a:t> 2012). </a:t>
            </a:r>
          </a:p>
          <a:p>
            <a:pPr algn="just"/>
            <a:r>
              <a:rPr lang="en-US" dirty="0"/>
              <a:t>Another thing that has not changed is how even </a:t>
            </a:r>
            <a:r>
              <a:rPr lang="en-US" dirty="0" err="1"/>
              <a:t>NGFWs</a:t>
            </a:r>
            <a:r>
              <a:rPr lang="en-US" dirty="0"/>
              <a:t> are mainly focused on external threats, still leaving the system vulnerable to insider's attacks. This is exacerbated by rapidly changing technology such as cloud computing, which opens up new avenues for attacks. The advent of remote work also opens up other ways to attack firewalls.</a:t>
            </a:r>
          </a:p>
        </p:txBody>
      </p:sp>
    </p:spTree>
    <p:extLst>
      <p:ext uri="{BB962C8B-B14F-4D97-AF65-F5344CB8AC3E}">
        <p14:creationId xmlns:p14="http://schemas.microsoft.com/office/powerpoint/2010/main" val="33310617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BF09EC-F720-0DEB-30BF-4F15FABF582C}"/>
              </a:ext>
            </a:extLst>
          </p:cNvPr>
          <p:cNvSpPr>
            <a:spLocks noGrp="1"/>
          </p:cNvSpPr>
          <p:nvPr>
            <p:ph idx="1"/>
          </p:nvPr>
        </p:nvSpPr>
        <p:spPr>
          <a:xfrm>
            <a:off x="838200" y="412376"/>
            <a:ext cx="10515600" cy="5764587"/>
          </a:xfrm>
        </p:spPr>
        <p:txBody>
          <a:bodyPr>
            <a:normAutofit fontScale="77500" lnSpcReduction="20000"/>
          </a:bodyPr>
          <a:lstStyle/>
          <a:p>
            <a:pPr algn="just"/>
            <a:r>
              <a:rPr lang="en-US" dirty="0"/>
              <a:t>With the advent of new technologies such as voice over IP (VoIP), a new very specific subtype of firewalls called an SBC, or Session Border Controller (Bridger 2015), was created for use in conjunction with traditional firewalls. This firewall can replace information in session initiation protocol (SIP) packets for additional security and can also prevent against SIP floods. Traditional firewalls have difficulty figuring out whether SIP packets are legitimate or not due to the fact that a single VoIP session can have multiple connections.</a:t>
            </a:r>
          </a:p>
          <a:p>
            <a:pPr algn="just"/>
            <a:r>
              <a:rPr lang="en-US" dirty="0"/>
              <a:t>There are also other firewalls like PBX firewalls, which help filter phone calls within and outside an organization. They can filter based on phone calls' sources and destinations similar to how a packet filter analysis works based on the traffic packet's content. For example, a rule to include into PBX firewall might be to allow all 911 calls.</a:t>
            </a:r>
          </a:p>
          <a:p>
            <a:pPr algn="just"/>
            <a:r>
              <a:rPr lang="en-US" dirty="0"/>
              <a:t>Aside from new network technologies, the current development involves the AI rise in all aspects of computing. AI algorithms are utilized to make decisions in firewall's monitoring and analysis. Not only can ML algorithms check if the rules for a firewall are correct by analyzing a firewall's logs, but they can also monitor over all hours for any </a:t>
            </a:r>
            <a:r>
              <a:rPr lang="en-US"/>
              <a:t>suspicious activity.</a:t>
            </a:r>
            <a:endParaRPr lang="en-US" dirty="0"/>
          </a:p>
          <a:p>
            <a:pPr algn="just"/>
            <a:r>
              <a:rPr lang="en-US" dirty="0"/>
              <a:t>An AI algorithm would be quicker than the average human to react to an attack. Additionally, it could summarize the issues and tell administrators, especially less experienced ones, what to do. Rather than being a replacement for a security professional, AI should be utilized in conjunction with a human being. However, a possible worry is that attackers could exploit the AI to remove and add rules that could compromise the system.</a:t>
            </a:r>
          </a:p>
        </p:txBody>
      </p:sp>
    </p:spTree>
    <p:extLst>
      <p:ext uri="{BB962C8B-B14F-4D97-AF65-F5344CB8AC3E}">
        <p14:creationId xmlns:p14="http://schemas.microsoft.com/office/powerpoint/2010/main" val="813786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b="1" dirty="0">
                <a:latin typeface="Arial Black" panose="020B0A04020102020204" pitchFamily="34" charset="0"/>
              </a:rPr>
              <a:t>Hardware vs Software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600" dirty="0">
                <a:latin typeface="Söhne"/>
              </a:rPr>
              <a:t>Host-based firewalls have several advantages. These firewalls can be tailored specifically for the particular host. </a:t>
            </a:r>
          </a:p>
          <a:p>
            <a:pPr algn="just"/>
            <a:r>
              <a:rPr lang="en-US" sz="1600" dirty="0">
                <a:latin typeface="Söhne"/>
              </a:rPr>
              <a:t>For example, a lab computer can be restricted to allowing only certain applications that a student might need, while an administrator's choice of programs may be more open. </a:t>
            </a:r>
          </a:p>
          <a:p>
            <a:pPr algn="just"/>
            <a:r>
              <a:rPr lang="en-US" sz="1600" dirty="0">
                <a:latin typeface="Söhne"/>
              </a:rPr>
              <a:t>Also, if a new system is added to the network, the system can have its own customized firewall with additional restrictions without changing the network firewall. Host-based firewalls are also often simplified for a user, so average users can easily take basic steps to further protect themselves (Stallings 2014).</a:t>
            </a:r>
          </a:p>
        </p:txBody>
      </p:sp>
    </p:spTree>
    <p:extLst>
      <p:ext uri="{BB962C8B-B14F-4D97-AF65-F5344CB8AC3E}">
        <p14:creationId xmlns:p14="http://schemas.microsoft.com/office/powerpoint/2010/main" val="299792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sz="3600" b="1" dirty="0">
                <a:latin typeface="Arial Black" panose="020B0A04020102020204" pitchFamily="34" charset="0"/>
              </a:rPr>
              <a:t>How does a Firewall Work?</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lnSpcReduction="10000"/>
          </a:bodyPr>
          <a:lstStyle/>
          <a:p>
            <a:pPr marL="0" indent="0" algn="just">
              <a:buNone/>
            </a:pPr>
            <a:r>
              <a:rPr lang="en-US" sz="1600" dirty="0">
                <a:latin typeface="Söhne"/>
              </a:rPr>
              <a:t>A firewall generally has four ways it can control the traffic passing through it.</a:t>
            </a:r>
          </a:p>
          <a:p>
            <a:pPr marL="0" indent="0" algn="just">
              <a:buNone/>
            </a:pPr>
            <a:r>
              <a:rPr lang="en-US" sz="1600" dirty="0">
                <a:latin typeface="Söhne"/>
              </a:rPr>
              <a:t> </a:t>
            </a:r>
          </a:p>
          <a:p>
            <a:pPr marL="342900" indent="-342900" algn="just">
              <a:buFont typeface="+mj-lt"/>
              <a:buAutoNum type="arabicPeriod"/>
            </a:pPr>
            <a:r>
              <a:rPr lang="en-US" sz="1600" dirty="0">
                <a:latin typeface="Söhne"/>
              </a:rPr>
              <a:t>The first way is by </a:t>
            </a:r>
            <a:r>
              <a:rPr lang="en-US" sz="1600" b="1" dirty="0">
                <a:solidFill>
                  <a:srgbClr val="FF0000"/>
                </a:solidFill>
                <a:latin typeface="Söhne"/>
              </a:rPr>
              <a:t>controlling the services </a:t>
            </a:r>
            <a:r>
              <a:rPr lang="en-US" sz="1600" dirty="0">
                <a:latin typeface="Söhne"/>
              </a:rPr>
              <a:t>performed. It can prevent or allow certain types of services to be accessed or run (Stallings 2014). </a:t>
            </a:r>
          </a:p>
          <a:p>
            <a:pPr marL="342900" indent="-342900" algn="just">
              <a:buFont typeface="+mj-lt"/>
              <a:buAutoNum type="arabicPeriod"/>
            </a:pPr>
            <a:r>
              <a:rPr lang="en-US" sz="1600" dirty="0">
                <a:latin typeface="Söhne"/>
              </a:rPr>
              <a:t>The second way is by </a:t>
            </a:r>
            <a:r>
              <a:rPr lang="en-US" sz="1600" b="1" dirty="0">
                <a:solidFill>
                  <a:srgbClr val="FF0000"/>
                </a:solidFill>
                <a:latin typeface="Söhne"/>
              </a:rPr>
              <a:t>controlling the direction </a:t>
            </a:r>
            <a:r>
              <a:rPr lang="en-US" sz="1600" dirty="0">
                <a:latin typeface="Söhne"/>
              </a:rPr>
              <a:t>of the connection. It can block, accept, or restrict traffic going either in both directions, or only either in or out of the protected area. Filtering an inbound traffic is referred to as an </a:t>
            </a:r>
            <a:r>
              <a:rPr lang="en-US" sz="1600" b="1" dirty="0">
                <a:latin typeface="Söhne"/>
              </a:rPr>
              <a:t>ingress</a:t>
            </a:r>
            <a:r>
              <a:rPr lang="en-US" sz="1600" dirty="0">
                <a:latin typeface="Söhne"/>
              </a:rPr>
              <a:t> filtering, while filtering an out- bound traffic is known as an </a:t>
            </a:r>
            <a:r>
              <a:rPr lang="en-US" sz="1600" b="1" dirty="0">
                <a:latin typeface="Söhne"/>
              </a:rPr>
              <a:t>egress</a:t>
            </a:r>
            <a:r>
              <a:rPr lang="en-US" sz="1600" dirty="0">
                <a:latin typeface="Söhne"/>
              </a:rPr>
              <a:t> filtering (Michael Stewart 2014). </a:t>
            </a:r>
          </a:p>
          <a:p>
            <a:pPr marL="342900" indent="-342900" algn="just">
              <a:buFont typeface="+mj-lt"/>
              <a:buAutoNum type="arabicPeriod"/>
            </a:pPr>
            <a:r>
              <a:rPr lang="en-US" sz="1600" dirty="0">
                <a:latin typeface="Söhne"/>
              </a:rPr>
              <a:t>The firewall can also </a:t>
            </a:r>
            <a:r>
              <a:rPr lang="en-US" sz="1600" b="1" dirty="0">
                <a:solidFill>
                  <a:srgbClr val="FF0000"/>
                </a:solidFill>
                <a:latin typeface="Söhne"/>
              </a:rPr>
              <a:t>control access </a:t>
            </a:r>
            <a:r>
              <a:rPr lang="en-US" sz="1600" dirty="0">
                <a:latin typeface="Söhne"/>
              </a:rPr>
              <a:t>based on who is sending traffic in or out as well. </a:t>
            </a:r>
          </a:p>
          <a:p>
            <a:pPr marL="342900" indent="-342900" algn="just">
              <a:buFont typeface="+mj-lt"/>
              <a:buAutoNum type="arabicPeriod"/>
            </a:pPr>
            <a:r>
              <a:rPr lang="en-US" sz="1600" dirty="0">
                <a:latin typeface="Söhne"/>
              </a:rPr>
              <a:t>Lastly, the firewall can also </a:t>
            </a:r>
            <a:r>
              <a:rPr lang="en-US" sz="1600" b="1" dirty="0">
                <a:solidFill>
                  <a:srgbClr val="FF0000"/>
                </a:solidFill>
                <a:latin typeface="Söhne"/>
              </a:rPr>
              <a:t>control how services are used</a:t>
            </a:r>
            <a:r>
              <a:rPr lang="en-US" sz="1600" dirty="0">
                <a:latin typeface="Söhne"/>
              </a:rPr>
              <a:t>, which is helpful in cases, in which a legitimate service is being used to compromise the system (Stallings 2014).</a:t>
            </a:r>
          </a:p>
        </p:txBody>
      </p:sp>
    </p:spTree>
    <p:extLst>
      <p:ext uri="{BB962C8B-B14F-4D97-AF65-F5344CB8AC3E}">
        <p14:creationId xmlns:p14="http://schemas.microsoft.com/office/powerpoint/2010/main" val="195682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pPr algn="ctr"/>
            <a:r>
              <a:rPr lang="en-US" sz="3600" b="1" dirty="0">
                <a:latin typeface="Arial Black" panose="020B0A04020102020204" pitchFamily="34" charset="0"/>
              </a:rPr>
              <a:t>History of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latin typeface="Söhne"/>
              </a:rPr>
              <a:t>The first firewall that was reportedly employed and proved its functionality in a real-world context was managed by William Cheswick. In 1988, a worm called the 1988 </a:t>
            </a:r>
            <a:r>
              <a:rPr lang="en-US" sz="1600" b="1" dirty="0">
                <a:solidFill>
                  <a:srgbClr val="FF0000"/>
                </a:solidFill>
                <a:latin typeface="Söhne"/>
              </a:rPr>
              <a:t>Morris Internet worm </a:t>
            </a:r>
            <a:r>
              <a:rPr lang="en-US" sz="1600" dirty="0">
                <a:latin typeface="Söhne"/>
              </a:rPr>
              <a:t>infected hundreds of computers across various networks. </a:t>
            </a:r>
          </a:p>
          <a:p>
            <a:pPr algn="just"/>
            <a:r>
              <a:rPr lang="en-US" sz="1600" dirty="0">
                <a:latin typeface="Söhne"/>
              </a:rPr>
              <a:t>However, due to the firewall's settings and a bit of luck, the firewall protected its local network and the computers inside were unaffected by the worm. </a:t>
            </a:r>
          </a:p>
          <a:p>
            <a:pPr algn="just"/>
            <a:r>
              <a:rPr lang="en-US" sz="1600" dirty="0">
                <a:latin typeface="Söhne"/>
              </a:rPr>
              <a:t>The luck part is referred to the firewall configuration that made it able to defend the system against this worm. </a:t>
            </a:r>
          </a:p>
          <a:p>
            <a:pPr algn="just"/>
            <a:r>
              <a:rPr lang="en-US" sz="1600" dirty="0">
                <a:latin typeface="Söhne"/>
              </a:rPr>
              <a:t>This story demonstrated a firewall effectiveness, but conditional to being properly configured. </a:t>
            </a:r>
          </a:p>
          <a:p>
            <a:pPr algn="just"/>
            <a:r>
              <a:rPr lang="en-US" sz="1600" dirty="0">
                <a:latin typeface="Söhne"/>
              </a:rPr>
              <a:t>The value of firewalls was proven once again when Windows XP became the first OS release that included a firewall as it resulted in a large drop in successful attacks involving Windows target malware.</a:t>
            </a:r>
          </a:p>
        </p:txBody>
      </p:sp>
    </p:spTree>
    <p:extLst>
      <p:ext uri="{BB962C8B-B14F-4D97-AF65-F5344CB8AC3E}">
        <p14:creationId xmlns:p14="http://schemas.microsoft.com/office/powerpoint/2010/main" val="189532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pPr algn="ctr"/>
            <a:r>
              <a:rPr lang="en-US" sz="3600" b="1" dirty="0">
                <a:latin typeface="Arial Black" panose="020B0A04020102020204" pitchFamily="34" charset="0"/>
              </a:rPr>
              <a:t>History of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latin typeface="Söhne"/>
              </a:rPr>
              <a:t>The application demonstrated that even a simple firewall with basic settings could help defend against attacks. It also hinted that many attackers may had used the same common exploits over and over again because they did not possess enough knowledge or time to modify them.</a:t>
            </a:r>
          </a:p>
          <a:p>
            <a:pPr algn="just"/>
            <a:r>
              <a:rPr lang="en-US" sz="1600" dirty="0">
                <a:latin typeface="Söhne"/>
              </a:rPr>
              <a:t>Even a basic firewall is helpful because it could thwart most attacks as long as they follow up the same patterns and the firewall is configured to detect those patterns. In the case of the application proxy firewall, one of the attack types these firewalls could prevent was the remote buffer overflow attack (Grimes 2017).</a:t>
            </a:r>
          </a:p>
        </p:txBody>
      </p:sp>
    </p:spTree>
    <p:extLst>
      <p:ext uri="{BB962C8B-B14F-4D97-AF65-F5344CB8AC3E}">
        <p14:creationId xmlns:p14="http://schemas.microsoft.com/office/powerpoint/2010/main" val="1704508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pPr algn="ctr"/>
            <a:r>
              <a:rPr lang="en-US" sz="3600" b="1" dirty="0">
                <a:latin typeface="Arial Black" panose="020B0A04020102020204" pitchFamily="34" charset="0"/>
              </a:rPr>
              <a:t>History of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latin typeface="Söhne"/>
              </a:rPr>
              <a:t>Depending on the size of the network to defend and the value of the material to protect, anything from a </a:t>
            </a:r>
            <a:r>
              <a:rPr lang="en-US" sz="1600" b="1" dirty="0">
                <a:solidFill>
                  <a:srgbClr val="FF0000"/>
                </a:solidFill>
                <a:latin typeface="Söhne"/>
              </a:rPr>
              <a:t>commercial off the shelf (COTS) </a:t>
            </a:r>
            <a:r>
              <a:rPr lang="en-US" sz="1600" dirty="0">
                <a:latin typeface="Söhne"/>
              </a:rPr>
              <a:t>consumer firewall to an in-house-designed network defense may be used. </a:t>
            </a:r>
          </a:p>
          <a:p>
            <a:pPr algn="just"/>
            <a:r>
              <a:rPr lang="en-US" sz="1600" dirty="0">
                <a:latin typeface="Söhne"/>
              </a:rPr>
              <a:t>Typically, COTS solutions suffer from a widespread adoption and known bugs and vulnerabilities but are significantly cheaper than a custom-built solution that many large organizations employ.</a:t>
            </a:r>
          </a:p>
          <a:p>
            <a:pPr algn="just"/>
            <a:r>
              <a:rPr lang="en-US" sz="1600" dirty="0">
                <a:latin typeface="Söhne"/>
              </a:rPr>
              <a:t>Additional coverage beyond a firewall is also required. Many consumer solutions offer "suite" products to provide integrated firewall, antivirus, and logging systems to better protect home and enterprise systems. These together can provide a far stronger defense against intrusions than a firewall (no matter how sophisticated) alone.</a:t>
            </a:r>
          </a:p>
        </p:txBody>
      </p:sp>
    </p:spTree>
    <p:extLst>
      <p:ext uri="{BB962C8B-B14F-4D97-AF65-F5344CB8AC3E}">
        <p14:creationId xmlns:p14="http://schemas.microsoft.com/office/powerpoint/2010/main" val="2697240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pPr algn="ctr"/>
            <a:r>
              <a:rPr lang="en-US" sz="3600" b="1" dirty="0">
                <a:latin typeface="Arial Black" panose="020B0A04020102020204" pitchFamily="34" charset="0"/>
              </a:rPr>
              <a:t>History of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latin typeface="Söhne"/>
              </a:rPr>
              <a:t>Before Firewalls, network security was performed by </a:t>
            </a:r>
            <a:r>
              <a:rPr lang="en-US" sz="1600" b="1" dirty="0">
                <a:solidFill>
                  <a:srgbClr val="FF0000"/>
                </a:solidFill>
                <a:latin typeface="Söhne"/>
              </a:rPr>
              <a:t>Access Control Lists (ACLs) </a:t>
            </a:r>
            <a:r>
              <a:rPr lang="en-US" sz="1600" dirty="0">
                <a:latin typeface="Söhne"/>
              </a:rPr>
              <a:t>residing on routers. ACLs are rules that determine whether network access should be granted or denied to specific IP address but ACLs </a:t>
            </a:r>
            <a:r>
              <a:rPr lang="en-US" sz="1600" b="1" dirty="0">
                <a:solidFill>
                  <a:srgbClr val="FF0000"/>
                </a:solidFill>
                <a:latin typeface="Söhne"/>
              </a:rPr>
              <a:t>cannot determine the nature of the packet it is blocking</a:t>
            </a:r>
            <a:r>
              <a:rPr lang="en-US" sz="1600" dirty="0">
                <a:latin typeface="Söhne"/>
              </a:rPr>
              <a:t>. </a:t>
            </a:r>
          </a:p>
          <a:p>
            <a:pPr algn="just"/>
            <a:r>
              <a:rPr lang="en-US" sz="1600" dirty="0">
                <a:latin typeface="Söhne"/>
              </a:rPr>
              <a:t>Also, ACL alone does not have the capacity to keep threats out of the network. Hence, the Firewall was introduced. Connectivity to the Internet is no longer optional for organizations. </a:t>
            </a:r>
          </a:p>
          <a:p>
            <a:pPr algn="just"/>
            <a:r>
              <a:rPr lang="en-US" sz="1600" dirty="0">
                <a:latin typeface="Söhne"/>
              </a:rPr>
              <a:t>However, accessing the Internet provides benefits to the organization; it also enables the outside world to interact with the internal network of the organization. This creates a threat to the organization. In order to secure the internal network from unauthorized traffic, we need a Firewall.</a:t>
            </a:r>
          </a:p>
        </p:txBody>
      </p:sp>
    </p:spTree>
    <p:extLst>
      <p:ext uri="{BB962C8B-B14F-4D97-AF65-F5344CB8AC3E}">
        <p14:creationId xmlns:p14="http://schemas.microsoft.com/office/powerpoint/2010/main" val="3978706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sz="3600" b="1" dirty="0">
                <a:latin typeface="Arial Black" panose="020B0A04020102020204" pitchFamily="34" charset="0"/>
              </a:rPr>
              <a:t>First Generation- </a:t>
            </a:r>
            <a:r>
              <a:rPr lang="en-US" sz="3600" b="1" dirty="0">
                <a:solidFill>
                  <a:srgbClr val="FF0000"/>
                </a:solidFill>
                <a:latin typeface="Arial Black" panose="020B0A04020102020204" pitchFamily="34" charset="0"/>
              </a:rPr>
              <a:t>Packet Filtering Firewall</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latin typeface="Söhne"/>
              </a:rPr>
              <a:t>Packet filtering firewall is used to control network access by monitoring outgoing and incoming packet and allowing them to pass or stop based on source and destination IP address, protocols and ports. It analyses traffic at the transport protocol layer (but mainly uses first 3 layers). </a:t>
            </a:r>
          </a:p>
          <a:p>
            <a:pPr algn="just"/>
            <a:r>
              <a:rPr lang="en-US" sz="1600" b="1" dirty="0">
                <a:solidFill>
                  <a:srgbClr val="FF0000"/>
                </a:solidFill>
                <a:latin typeface="Söhne"/>
              </a:rPr>
              <a:t>Packet firewalls treat each packet in isolation. </a:t>
            </a:r>
            <a:r>
              <a:rPr lang="en-US" sz="1600" dirty="0">
                <a:latin typeface="Söhne"/>
              </a:rPr>
              <a:t>They have no ability to tell whether a packet is part of an existing stream of traffic. Only It can allow or deny the packets based on unique packet headers. Packet filtering firewall maintains a filtering table which decides whether the packet will be forwarded or discarded. From the given filtering table, the packets will be Filtered according to following rules:</a:t>
            </a:r>
          </a:p>
        </p:txBody>
      </p:sp>
      <p:pic>
        <p:nvPicPr>
          <p:cNvPr id="4" name="Picture 3"/>
          <p:cNvPicPr>
            <a:picLocks noChangeAspect="1"/>
          </p:cNvPicPr>
          <p:nvPr/>
        </p:nvPicPr>
        <p:blipFill>
          <a:blip r:embed="rId3"/>
          <a:stretch>
            <a:fillRect/>
          </a:stretch>
        </p:blipFill>
        <p:spPr>
          <a:xfrm>
            <a:off x="5542581" y="4343059"/>
            <a:ext cx="5115639" cy="2105319"/>
          </a:xfrm>
          <a:prstGeom prst="rect">
            <a:avLst/>
          </a:prstGeom>
        </p:spPr>
      </p:pic>
    </p:spTree>
    <p:extLst>
      <p:ext uri="{BB962C8B-B14F-4D97-AF65-F5344CB8AC3E}">
        <p14:creationId xmlns:p14="http://schemas.microsoft.com/office/powerpoint/2010/main" val="10092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1014152" y="94159"/>
            <a:ext cx="10329809" cy="792656"/>
          </a:xfrm>
        </p:spPr>
        <p:txBody>
          <a:bodyPr anchor="b">
            <a:normAutofit fontScale="90000"/>
          </a:bodyPr>
          <a:lstStyle/>
          <a:p>
            <a:pPr algn="ctr"/>
            <a:r>
              <a:rPr lang="en-US" sz="3600" b="1" dirty="0">
                <a:latin typeface="Arial Black" panose="020B0A04020102020204" pitchFamily="34" charset="0"/>
              </a:rPr>
              <a:t>First Generation- </a:t>
            </a:r>
            <a:r>
              <a:rPr lang="en-US" sz="3600" b="1" dirty="0">
                <a:solidFill>
                  <a:srgbClr val="FF0000"/>
                </a:solidFill>
                <a:latin typeface="Arial Black" panose="020B0A04020102020204" pitchFamily="34" charset="0"/>
              </a:rPr>
              <a:t>Packet Filtering Firewall</a:t>
            </a:r>
          </a:p>
        </p:txBody>
      </p:sp>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6866313" y="1773629"/>
            <a:ext cx="4738254" cy="3705217"/>
          </a:xfrm>
        </p:spPr>
        <p:txBody>
          <a:bodyPr>
            <a:normAutofit/>
          </a:bodyPr>
          <a:lstStyle/>
          <a:p>
            <a:pPr algn="just"/>
            <a:r>
              <a:rPr lang="en-US" sz="1600" dirty="0">
                <a:latin typeface="Söhne"/>
              </a:rPr>
              <a:t>Incoming packets from network </a:t>
            </a:r>
            <a:r>
              <a:rPr lang="en-US" sz="1600" b="1" dirty="0">
                <a:latin typeface="Söhne"/>
              </a:rPr>
              <a:t>192.168.21.0 </a:t>
            </a:r>
            <a:r>
              <a:rPr lang="en-US" sz="1600" dirty="0">
                <a:latin typeface="Söhne"/>
              </a:rPr>
              <a:t>are blocked. Incoming packets destined for internal TELNET server (port 23) are blocked. Incoming packets destined for host 192.168.21.3 are blocked. </a:t>
            </a:r>
          </a:p>
          <a:p>
            <a:pPr algn="just"/>
            <a:r>
              <a:rPr lang="en-US" sz="1600" dirty="0">
                <a:latin typeface="Söhne"/>
              </a:rPr>
              <a:t>All well-known services to the network 192.168.21.0 are allowed. </a:t>
            </a:r>
          </a:p>
          <a:p>
            <a:pPr algn="just"/>
            <a:r>
              <a:rPr lang="en-US" sz="1600" dirty="0">
                <a:latin typeface="Söhne"/>
              </a:rPr>
              <a:t>It is the simplest and easy to implement firewall.</a:t>
            </a:r>
          </a:p>
          <a:p>
            <a:pPr algn="just"/>
            <a:r>
              <a:rPr lang="en-US" sz="1600" dirty="0">
                <a:latin typeface="Söhne"/>
              </a:rPr>
              <a:t>If this </a:t>
            </a:r>
            <a:r>
              <a:rPr lang="en-US" sz="1600" b="1" dirty="0">
                <a:solidFill>
                  <a:srgbClr val="FF0000"/>
                </a:solidFill>
                <a:latin typeface="Söhne"/>
              </a:rPr>
              <a:t>firewall is placed just behind the router</a:t>
            </a:r>
            <a:r>
              <a:rPr lang="en-US" sz="1600" dirty="0">
                <a:latin typeface="Söhne"/>
              </a:rPr>
              <a:t>, then the traffic can be analyzed easily. </a:t>
            </a:r>
          </a:p>
          <a:p>
            <a:pPr algn="just"/>
            <a:r>
              <a:rPr lang="en-US" sz="1600" dirty="0">
                <a:latin typeface="Söhne"/>
              </a:rPr>
              <a:t>The biggest disadvantage of the packet filtering firewalls is that </a:t>
            </a:r>
            <a:r>
              <a:rPr lang="en-US" sz="1600" b="1" dirty="0">
                <a:solidFill>
                  <a:srgbClr val="FF0000"/>
                </a:solidFill>
                <a:latin typeface="Söhne"/>
              </a:rPr>
              <a:t>it requires a lot of detailing </a:t>
            </a:r>
            <a:r>
              <a:rPr lang="en-US" sz="1600" dirty="0">
                <a:latin typeface="Söhne"/>
              </a:rPr>
              <a:t>to set policies</a:t>
            </a:r>
          </a:p>
        </p:txBody>
      </p:sp>
      <p:pic>
        <p:nvPicPr>
          <p:cNvPr id="5" name="Picture 4"/>
          <p:cNvPicPr>
            <a:picLocks noChangeAspect="1"/>
          </p:cNvPicPr>
          <p:nvPr/>
        </p:nvPicPr>
        <p:blipFill>
          <a:blip r:embed="rId2"/>
          <a:stretch>
            <a:fillRect/>
          </a:stretch>
        </p:blipFill>
        <p:spPr>
          <a:xfrm>
            <a:off x="410923" y="1690502"/>
            <a:ext cx="6455390" cy="4063098"/>
          </a:xfrm>
          <a:prstGeom prst="rect">
            <a:avLst/>
          </a:prstGeom>
        </p:spPr>
      </p:pic>
    </p:spTree>
    <p:extLst>
      <p:ext uri="{BB962C8B-B14F-4D97-AF65-F5344CB8AC3E}">
        <p14:creationId xmlns:p14="http://schemas.microsoft.com/office/powerpoint/2010/main" val="326394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1554481" y="548465"/>
            <a:ext cx="9797794" cy="792656"/>
          </a:xfrm>
        </p:spPr>
        <p:txBody>
          <a:bodyPr anchor="b">
            <a:normAutofit fontScale="90000"/>
          </a:bodyPr>
          <a:lstStyle/>
          <a:p>
            <a:pPr algn="ctr"/>
            <a:r>
              <a:rPr lang="en-US" sz="3600" b="1" dirty="0">
                <a:latin typeface="Arial Black" panose="020B0A04020102020204" pitchFamily="34" charset="0"/>
              </a:rPr>
              <a:t>Second Generation - </a:t>
            </a:r>
            <a:r>
              <a:rPr lang="en-US" sz="3600" b="1" dirty="0" err="1">
                <a:solidFill>
                  <a:srgbClr val="FF0000"/>
                </a:solidFill>
                <a:latin typeface="Arial Black" panose="020B0A04020102020204" pitchFamily="34" charset="0"/>
              </a:rPr>
              <a:t>Stateful</a:t>
            </a:r>
            <a:r>
              <a:rPr lang="en-US" sz="3600" b="1" dirty="0">
                <a:solidFill>
                  <a:srgbClr val="FF0000"/>
                </a:solidFill>
                <a:latin typeface="Arial Black" panose="020B0A04020102020204" pitchFamily="34" charset="0"/>
              </a:rPr>
              <a:t> Inspection Firewall:</a:t>
            </a:r>
          </a:p>
        </p:txBody>
      </p:sp>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5744094" y="1650989"/>
            <a:ext cx="5694218" cy="4430722"/>
          </a:xfrm>
        </p:spPr>
        <p:txBody>
          <a:bodyPr>
            <a:normAutofit/>
          </a:bodyPr>
          <a:lstStyle/>
          <a:p>
            <a:pPr algn="just"/>
            <a:r>
              <a:rPr lang="en-US" sz="1600" dirty="0">
                <a:latin typeface="Söhne"/>
              </a:rPr>
              <a:t>Packet Filtering is done 1 packet at a time. Sometimes the attackers may use this technique for their attacks. Attackers can split their complete script of attack into different packets so that the complete script of attack cannot be identified by the packet filtering firewall. </a:t>
            </a:r>
          </a:p>
          <a:p>
            <a:pPr algn="just"/>
            <a:r>
              <a:rPr lang="en-US" sz="1600" dirty="0">
                <a:latin typeface="Söhne"/>
              </a:rPr>
              <a:t>To avoid this, </a:t>
            </a:r>
            <a:r>
              <a:rPr lang="en-US" sz="1600" dirty="0" err="1">
                <a:latin typeface="Söhne"/>
              </a:rPr>
              <a:t>stateful</a:t>
            </a:r>
            <a:r>
              <a:rPr lang="en-US" sz="1600" dirty="0">
                <a:latin typeface="Söhne"/>
              </a:rPr>
              <a:t> inspection firewalls were introduced which keeps record of the states of the packets from one to another. </a:t>
            </a:r>
          </a:p>
          <a:p>
            <a:pPr algn="just"/>
            <a:r>
              <a:rPr lang="en-US" sz="1600" dirty="0" err="1">
                <a:latin typeface="Söhne"/>
              </a:rPr>
              <a:t>Stateful</a:t>
            </a:r>
            <a:r>
              <a:rPr lang="en-US" sz="1600" dirty="0">
                <a:latin typeface="Söhne"/>
              </a:rPr>
              <a:t> firewalls (performs </a:t>
            </a:r>
            <a:r>
              <a:rPr lang="en-US" sz="1600" dirty="0" err="1">
                <a:latin typeface="Söhne"/>
              </a:rPr>
              <a:t>Stateful</a:t>
            </a:r>
            <a:r>
              <a:rPr lang="en-US" sz="1600" dirty="0">
                <a:latin typeface="Söhne"/>
              </a:rPr>
              <a:t> Packet Inspection) are able to determine the connection state of packet, unlike Packet filtering firewall, which makes it more efficient. </a:t>
            </a:r>
          </a:p>
          <a:p>
            <a:pPr algn="just"/>
            <a:r>
              <a:rPr lang="en-US" sz="1600" dirty="0">
                <a:latin typeface="Söhne"/>
              </a:rPr>
              <a:t>It keeps track of the state of networks connection travelling across it, such as TCP streams. So, the filtering decisions would not only be based on defined rules, but also on packet’s history in the state table</a:t>
            </a:r>
          </a:p>
        </p:txBody>
      </p:sp>
      <p:pic>
        <p:nvPicPr>
          <p:cNvPr id="5" name="Picture 4"/>
          <p:cNvPicPr>
            <a:picLocks noChangeAspect="1"/>
          </p:cNvPicPr>
          <p:nvPr/>
        </p:nvPicPr>
        <p:blipFill>
          <a:blip r:embed="rId2"/>
          <a:stretch>
            <a:fillRect/>
          </a:stretch>
        </p:blipFill>
        <p:spPr>
          <a:xfrm>
            <a:off x="314086" y="1548939"/>
            <a:ext cx="5430008" cy="4324954"/>
          </a:xfrm>
          <a:prstGeom prst="rect">
            <a:avLst/>
          </a:prstGeom>
        </p:spPr>
      </p:pic>
    </p:spTree>
    <p:extLst>
      <p:ext uri="{BB962C8B-B14F-4D97-AF65-F5344CB8AC3E}">
        <p14:creationId xmlns:p14="http://schemas.microsoft.com/office/powerpoint/2010/main" val="2741935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646111" y="2215589"/>
            <a:ext cx="6798539" cy="1792531"/>
          </a:xfrm>
        </p:spPr>
        <p:txBody>
          <a:bodyPr>
            <a:noAutofit/>
          </a:bodyPr>
          <a:lstStyle/>
          <a:p>
            <a:pPr algn="just"/>
            <a:r>
              <a:rPr lang="en-US" sz="1600" dirty="0">
                <a:latin typeface="Söhne"/>
              </a:rPr>
              <a:t>A firewall is a vague concept, but is usually characterized as a barrier or a filter between internal and external network traffic. </a:t>
            </a:r>
          </a:p>
          <a:p>
            <a:pPr marL="0" indent="0" algn="ctr">
              <a:buNone/>
            </a:pPr>
            <a:r>
              <a:rPr lang="en-US" sz="1600" b="1" i="1" dirty="0">
                <a:latin typeface="Söhne"/>
              </a:rPr>
              <a:t>	The name originates from the special device installed in buildings to separate parts that need to be protected from the rooms with open fire places. </a:t>
            </a:r>
          </a:p>
          <a:p>
            <a:pPr marL="0" indent="0" algn="ctr">
              <a:buNone/>
            </a:pPr>
            <a:endParaRPr lang="en-US" sz="1600" b="1" i="1" dirty="0">
              <a:latin typeface="Söhne"/>
            </a:endParaRPr>
          </a:p>
          <a:p>
            <a:pPr algn="just"/>
            <a:r>
              <a:rPr lang="en-US" sz="1600" dirty="0">
                <a:latin typeface="Söhne"/>
              </a:rPr>
              <a:t>In order to keep the data safe and secure, many organizations employ firewalls to separate their networks and hosts from outside segments. When a computer from an internal network makes a connection to the untrusted outside part, packets that might include malicious contents could get transmitted between them. </a:t>
            </a:r>
          </a:p>
        </p:txBody>
      </p:sp>
    </p:spTree>
    <p:extLst>
      <p:ext uri="{BB962C8B-B14F-4D97-AF65-F5344CB8AC3E}">
        <p14:creationId xmlns:p14="http://schemas.microsoft.com/office/powerpoint/2010/main" val="1327069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1014152" y="360166"/>
            <a:ext cx="10329809" cy="792656"/>
          </a:xfrm>
        </p:spPr>
        <p:txBody>
          <a:bodyPr anchor="b">
            <a:normAutofit fontScale="90000"/>
          </a:bodyPr>
          <a:lstStyle/>
          <a:p>
            <a:pPr algn="ctr"/>
            <a:r>
              <a:rPr lang="en-US" sz="3600" b="1" dirty="0">
                <a:latin typeface="Arial Black" panose="020B0A04020102020204" pitchFamily="34" charset="0"/>
              </a:rPr>
              <a:t>Third Generation - </a:t>
            </a:r>
            <a:r>
              <a:rPr lang="en-US" sz="3600" b="1" dirty="0">
                <a:solidFill>
                  <a:srgbClr val="FF0000"/>
                </a:solidFill>
                <a:latin typeface="Arial Black" panose="020B0A04020102020204" pitchFamily="34" charset="0"/>
              </a:rPr>
              <a:t>Application Layer Firewall (Proxy Firewalls):</a:t>
            </a:r>
          </a:p>
        </p:txBody>
      </p:sp>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6866313" y="1773629"/>
            <a:ext cx="4738254" cy="3705217"/>
          </a:xfrm>
        </p:spPr>
        <p:txBody>
          <a:bodyPr>
            <a:normAutofit/>
          </a:bodyPr>
          <a:lstStyle/>
          <a:p>
            <a:pPr algn="just"/>
            <a:r>
              <a:rPr lang="en-US" sz="1600" dirty="0">
                <a:latin typeface="Söhne"/>
              </a:rPr>
              <a:t>Packet filters cannot see the content of each packet. From the packet headers, they just get the IP addresses for filtering. </a:t>
            </a:r>
          </a:p>
          <a:p>
            <a:pPr algn="just"/>
            <a:r>
              <a:rPr lang="en-US" sz="1600" dirty="0">
                <a:latin typeface="Söhne"/>
              </a:rPr>
              <a:t>Application layer firewall can inspect and filter the packets on any OSI layer, up to the application layer. It has the ability to block specific content, also recognize when certain application and protocols (like HTTP, FTP) are being misused.</a:t>
            </a:r>
          </a:p>
          <a:p>
            <a:pPr algn="just"/>
            <a:r>
              <a:rPr lang="en-US" sz="1600" dirty="0">
                <a:latin typeface="Söhne"/>
              </a:rPr>
              <a:t>In other words, Application layer firewalls are hosts that run proxy servers. A proxy firewall prevents the direct connection between either side of the firewall, each packet has to pass through the proxy. It can allow or block the traffic based on predefined rules</a:t>
            </a:r>
          </a:p>
        </p:txBody>
      </p:sp>
      <p:pic>
        <p:nvPicPr>
          <p:cNvPr id="4" name="Picture 3"/>
          <p:cNvPicPr>
            <a:picLocks noChangeAspect="1"/>
          </p:cNvPicPr>
          <p:nvPr/>
        </p:nvPicPr>
        <p:blipFill>
          <a:blip r:embed="rId2"/>
          <a:stretch>
            <a:fillRect/>
          </a:stretch>
        </p:blipFill>
        <p:spPr>
          <a:xfrm>
            <a:off x="299258" y="2103514"/>
            <a:ext cx="6567056" cy="3045445"/>
          </a:xfrm>
          <a:prstGeom prst="rect">
            <a:avLst/>
          </a:prstGeom>
        </p:spPr>
      </p:pic>
    </p:spTree>
    <p:extLst>
      <p:ext uri="{BB962C8B-B14F-4D97-AF65-F5344CB8AC3E}">
        <p14:creationId xmlns:p14="http://schemas.microsoft.com/office/powerpoint/2010/main" val="3303900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pPr algn="ctr"/>
            <a:r>
              <a:rPr lang="en-US" sz="3600" b="1" dirty="0">
                <a:solidFill>
                  <a:srgbClr val="FF0000"/>
                </a:solidFill>
                <a:latin typeface="Arial Black" panose="020B0A04020102020204" pitchFamily="34" charset="0"/>
              </a:rPr>
              <a:t>Next Generation Firewall</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7008332" cy="3705217"/>
          </a:xfrm>
        </p:spPr>
        <p:txBody>
          <a:bodyPr>
            <a:normAutofit/>
          </a:bodyPr>
          <a:lstStyle/>
          <a:p>
            <a:pPr algn="just"/>
            <a:r>
              <a:rPr lang="en-US" sz="1600" dirty="0"/>
              <a:t>Next Generation Firewalls are being deployed these days to stop modern security breaches like advance malware attacks and application-layer attacks. NGFW consists of Deep Packet Inspection, Application Inspection, SSL/SSH inspection and many functionalities to protect the network from these modern threats. </a:t>
            </a:r>
          </a:p>
          <a:p>
            <a:pPr algn="just"/>
            <a:r>
              <a:rPr lang="en-US" sz="1600" dirty="0"/>
              <a:t>Some common features of next-generation firewall architectures include deep-packet inspection (checking the actual contents of the data packet), TCP handshake checks, and surface-level packet inspection. </a:t>
            </a:r>
          </a:p>
          <a:p>
            <a:pPr algn="just"/>
            <a:r>
              <a:rPr lang="en-US" sz="1600" dirty="0"/>
              <a:t>Next Generation firewalls may include other technologies as well, such as intrusion prevention systems (IPSs) that work to automatically stop attacks against your network.</a:t>
            </a:r>
            <a:endParaRPr lang="en-US" sz="1600" dirty="0">
              <a:latin typeface="Söhne"/>
            </a:endParaRPr>
          </a:p>
        </p:txBody>
      </p:sp>
    </p:spTree>
    <p:extLst>
      <p:ext uri="{BB962C8B-B14F-4D97-AF65-F5344CB8AC3E}">
        <p14:creationId xmlns:p14="http://schemas.microsoft.com/office/powerpoint/2010/main" val="4182490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1014152" y="360166"/>
            <a:ext cx="10329809" cy="792656"/>
          </a:xfrm>
        </p:spPr>
        <p:txBody>
          <a:bodyPr anchor="b">
            <a:normAutofit/>
          </a:bodyPr>
          <a:lstStyle/>
          <a:p>
            <a:pPr algn="ctr"/>
            <a:r>
              <a:rPr lang="en-US" sz="3600" b="1" dirty="0">
                <a:solidFill>
                  <a:srgbClr val="FF0000"/>
                </a:solidFill>
                <a:latin typeface="Arial Black" panose="020B0A04020102020204" pitchFamily="34" charset="0"/>
              </a:rPr>
              <a:t>Personal Firewalls</a:t>
            </a:r>
          </a:p>
        </p:txBody>
      </p:sp>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399011" y="1840893"/>
            <a:ext cx="4738254" cy="3754335"/>
          </a:xfrm>
        </p:spPr>
        <p:txBody>
          <a:bodyPr>
            <a:normAutofit/>
          </a:bodyPr>
          <a:lstStyle/>
          <a:p>
            <a:pPr algn="just"/>
            <a:r>
              <a:rPr lang="en-US" sz="1400" dirty="0">
                <a:latin typeface="Söhne"/>
              </a:rPr>
              <a:t>A personal firewall is software application that shields internet users from potential hackers by permitting or denying network traffic to and from their computer and warning them about attempted intrusions. </a:t>
            </a:r>
          </a:p>
          <a:p>
            <a:pPr algn="just"/>
            <a:r>
              <a:rPr lang="en-US" sz="1400" dirty="0">
                <a:latin typeface="Söhne"/>
              </a:rPr>
              <a:t>It’s like a filter between the Internet and your network.</a:t>
            </a:r>
          </a:p>
          <a:p>
            <a:pPr algn="just"/>
            <a:r>
              <a:rPr lang="en-US" sz="1400" dirty="0">
                <a:latin typeface="Söhne"/>
              </a:rPr>
              <a:t>A personal firewall differs from a conventional firewall in terms of scale. </a:t>
            </a:r>
          </a:p>
          <a:p>
            <a:pPr algn="just"/>
            <a:r>
              <a:rPr lang="en-US" sz="1400" dirty="0">
                <a:latin typeface="Söhne"/>
              </a:rPr>
              <a:t>A personal firewall will usually protect only the computer on which it is installed, as compared to a conventional firewall which is normally installed on a designated interface between two or more networks, such as a router or proxy server. </a:t>
            </a:r>
          </a:p>
          <a:p>
            <a:pPr algn="just"/>
            <a:r>
              <a:rPr lang="en-US" sz="1400" dirty="0">
                <a:latin typeface="Söhne"/>
              </a:rPr>
              <a:t>Hence, personal firewalls allow a security policy to be defined for individual computers, whereas a conventional firewall controls the policy between the networks that it connects. </a:t>
            </a:r>
          </a:p>
        </p:txBody>
      </p:sp>
      <p:sp>
        <p:nvSpPr>
          <p:cNvPr id="5" name="Rectangle 4"/>
          <p:cNvSpPr/>
          <p:nvPr/>
        </p:nvSpPr>
        <p:spPr>
          <a:xfrm>
            <a:off x="5591695" y="1828043"/>
            <a:ext cx="6096000" cy="3767185"/>
          </a:xfrm>
          <a:prstGeom prst="rect">
            <a:avLst/>
          </a:prstGeom>
        </p:spPr>
        <p:txBody>
          <a:bodyPr>
            <a:spAutoFit/>
          </a:bodyPr>
          <a:lstStyle/>
          <a:p>
            <a:pPr algn="just">
              <a:lnSpc>
                <a:spcPct val="90000"/>
              </a:lnSpc>
              <a:spcBef>
                <a:spcPts val="1000"/>
              </a:spcBef>
            </a:pPr>
            <a:r>
              <a:rPr lang="en-US" sz="1400" dirty="0">
                <a:latin typeface="Söhne"/>
              </a:rPr>
              <a:t>Common personal firewall features: </a:t>
            </a:r>
          </a:p>
          <a:p>
            <a:pPr marL="342900" indent="-342900" algn="just">
              <a:lnSpc>
                <a:spcPct val="90000"/>
              </a:lnSpc>
              <a:spcBef>
                <a:spcPts val="1000"/>
              </a:spcBef>
              <a:buFont typeface="+mj-lt"/>
              <a:buAutoNum type="arabicPeriod"/>
            </a:pPr>
            <a:r>
              <a:rPr lang="en-US" sz="1200" dirty="0">
                <a:latin typeface="Söhne"/>
              </a:rPr>
              <a:t>Block or alert the user about all unauthorized inbound or outbound connection attempts. </a:t>
            </a:r>
          </a:p>
          <a:p>
            <a:pPr marL="342900" indent="-342900" algn="just">
              <a:lnSpc>
                <a:spcPct val="90000"/>
              </a:lnSpc>
              <a:spcBef>
                <a:spcPts val="1000"/>
              </a:spcBef>
              <a:buFont typeface="+mj-lt"/>
              <a:buAutoNum type="arabicPeriod"/>
            </a:pPr>
            <a:r>
              <a:rPr lang="en-US" sz="1200" dirty="0">
                <a:latin typeface="Söhne"/>
              </a:rPr>
              <a:t>Allows the user to control which programs can and cannot access the local network and/or Internet and provide the user with information about an application that makes a connection attempt. </a:t>
            </a:r>
          </a:p>
          <a:p>
            <a:pPr marL="342900" indent="-342900" algn="just">
              <a:lnSpc>
                <a:spcPct val="90000"/>
              </a:lnSpc>
              <a:spcBef>
                <a:spcPts val="1000"/>
              </a:spcBef>
              <a:buFont typeface="+mj-lt"/>
              <a:buAutoNum type="arabicPeriod"/>
            </a:pPr>
            <a:r>
              <a:rPr lang="en-US" sz="1200" dirty="0">
                <a:latin typeface="Söhne"/>
              </a:rPr>
              <a:t>Hide the computer from port scans by not responding to unsolicited network traffic. </a:t>
            </a:r>
          </a:p>
          <a:p>
            <a:pPr marL="342900" indent="-342900" algn="just">
              <a:lnSpc>
                <a:spcPct val="90000"/>
              </a:lnSpc>
              <a:spcBef>
                <a:spcPts val="1000"/>
              </a:spcBef>
              <a:buFont typeface="+mj-lt"/>
              <a:buAutoNum type="arabicPeriod"/>
            </a:pPr>
            <a:r>
              <a:rPr lang="en-US" sz="1200" dirty="0">
                <a:latin typeface="Söhne"/>
              </a:rPr>
              <a:t>Monitor applications that are listening for incoming connections. </a:t>
            </a:r>
          </a:p>
          <a:p>
            <a:pPr marL="342900" indent="-342900" algn="just">
              <a:lnSpc>
                <a:spcPct val="90000"/>
              </a:lnSpc>
              <a:spcBef>
                <a:spcPts val="1000"/>
              </a:spcBef>
              <a:buFont typeface="+mj-lt"/>
              <a:buAutoNum type="arabicPeriod"/>
            </a:pPr>
            <a:r>
              <a:rPr lang="en-US" sz="1200" dirty="0">
                <a:latin typeface="Söhne"/>
              </a:rPr>
              <a:t>Monitor and regulate all incoming and outgoing Internet users.</a:t>
            </a:r>
          </a:p>
          <a:p>
            <a:pPr marL="342900" indent="-342900" algn="just">
              <a:lnSpc>
                <a:spcPct val="90000"/>
              </a:lnSpc>
              <a:spcBef>
                <a:spcPts val="1000"/>
              </a:spcBef>
              <a:buFont typeface="+mj-lt"/>
              <a:buAutoNum type="arabicPeriod"/>
            </a:pPr>
            <a:r>
              <a:rPr lang="en-US" sz="1200" dirty="0">
                <a:latin typeface="Söhne"/>
              </a:rPr>
              <a:t>Prevent unwanted network traffic from locally installed applications. </a:t>
            </a:r>
          </a:p>
          <a:p>
            <a:pPr marL="342900" indent="-342900" algn="just">
              <a:lnSpc>
                <a:spcPct val="90000"/>
              </a:lnSpc>
              <a:spcBef>
                <a:spcPts val="1000"/>
              </a:spcBef>
              <a:buFont typeface="+mj-lt"/>
              <a:buAutoNum type="arabicPeriod"/>
            </a:pPr>
            <a:r>
              <a:rPr lang="en-US" sz="1200" dirty="0">
                <a:latin typeface="Söhne"/>
              </a:rPr>
              <a:t>Provide information about the destination server with which an application is attempting to communicate. </a:t>
            </a:r>
          </a:p>
          <a:p>
            <a:pPr marL="342900" indent="-342900" algn="just">
              <a:lnSpc>
                <a:spcPct val="90000"/>
              </a:lnSpc>
              <a:spcBef>
                <a:spcPts val="1000"/>
              </a:spcBef>
              <a:buFont typeface="+mj-lt"/>
              <a:buAutoNum type="arabicPeriod"/>
            </a:pPr>
            <a:r>
              <a:rPr lang="en-US" sz="1200" dirty="0">
                <a:latin typeface="Söhne"/>
              </a:rPr>
              <a:t>Track recent incoming events, outgoing events, and intrusion events to see who has accessed or tried to access your computer. </a:t>
            </a:r>
          </a:p>
          <a:p>
            <a:pPr marL="342900" indent="-342900" algn="just">
              <a:lnSpc>
                <a:spcPct val="90000"/>
              </a:lnSpc>
              <a:spcBef>
                <a:spcPts val="1000"/>
              </a:spcBef>
              <a:buFont typeface="+mj-lt"/>
              <a:buAutoNum type="arabicPeriod"/>
            </a:pPr>
            <a:r>
              <a:rPr lang="en-US" sz="1200" dirty="0">
                <a:latin typeface="Söhne"/>
              </a:rPr>
              <a:t>Blocks and prevents hacking attempt or attack from hackers.</a:t>
            </a:r>
            <a:endParaRPr lang="en-IN" sz="1200" dirty="0">
              <a:latin typeface="Söhne"/>
            </a:endParaRPr>
          </a:p>
        </p:txBody>
      </p:sp>
    </p:spTree>
    <p:extLst>
      <p:ext uri="{BB962C8B-B14F-4D97-AF65-F5344CB8AC3E}">
        <p14:creationId xmlns:p14="http://schemas.microsoft.com/office/powerpoint/2010/main" val="2402991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Classification of Firewalls</a:t>
            </a:r>
            <a:endParaRPr lang="en-IN" sz="3200" b="1"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algn="just"/>
            <a:r>
              <a:rPr lang="en-US" sz="2400" dirty="0"/>
              <a:t>Choosing the wrong firewall configuration can actually damage network security. That's why it's important to be aware of the available options before making a decision. </a:t>
            </a:r>
          </a:p>
          <a:p>
            <a:pPr algn="just"/>
            <a:r>
              <a:rPr lang="en-US" sz="2400" dirty="0"/>
              <a:t>Firewalls come in various forms, and companies must find a solution that meets their unique networking needs. Broadly speaking, there are two ways of understanding the types of firewalls.</a:t>
            </a:r>
          </a:p>
          <a:p>
            <a:pPr marL="0" indent="0" algn="just">
              <a:buNone/>
            </a:pPr>
            <a:endParaRPr lang="en-US" sz="2400" dirty="0"/>
          </a:p>
          <a:p>
            <a:pPr marL="914400" lvl="1" indent="-457200" algn="just">
              <a:buFont typeface="+mj-lt"/>
              <a:buAutoNum type="arabicPeriod"/>
            </a:pPr>
            <a:r>
              <a:rPr lang="en-US" sz="2000" b="1" dirty="0"/>
              <a:t>Delivery. </a:t>
            </a:r>
            <a:r>
              <a:rPr lang="en-US" sz="2000" dirty="0"/>
              <a:t>This refers to where firewalls operate in the network context. Delivery options can include hardware, software, or cloud-based systems. 	</a:t>
            </a:r>
          </a:p>
          <a:p>
            <a:pPr marL="914400" lvl="1" indent="-457200" algn="just">
              <a:buFont typeface="+mj-lt"/>
              <a:buAutoNum type="arabicPeriod"/>
            </a:pPr>
            <a:r>
              <a:rPr lang="en-US" sz="2000" b="1" dirty="0"/>
              <a:t>Method of Operation: </a:t>
            </a:r>
            <a:r>
              <a:rPr lang="en-US" sz="2000" dirty="0"/>
              <a:t>This refers to how firewalls actually work. Firewall technology includes packet inspection, proxy or app-based firewalls, </a:t>
            </a:r>
            <a:r>
              <a:rPr lang="en-US" sz="2000" dirty="0" err="1"/>
              <a:t>Stateful</a:t>
            </a:r>
            <a:r>
              <a:rPr lang="en-US" sz="2000" dirty="0"/>
              <a:t> firewalls, and next generation systems</a:t>
            </a:r>
          </a:p>
          <a:p>
            <a:pPr algn="just"/>
            <a:endParaRPr lang="en-IN" sz="2400" dirty="0"/>
          </a:p>
        </p:txBody>
      </p:sp>
    </p:spTree>
    <p:extLst>
      <p:ext uri="{BB962C8B-B14F-4D97-AF65-F5344CB8AC3E}">
        <p14:creationId xmlns:p14="http://schemas.microsoft.com/office/powerpoint/2010/main" val="702209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pic>
        <p:nvPicPr>
          <p:cNvPr id="4" name="Content Placeholder 3"/>
          <p:cNvPicPr>
            <a:picLocks noGrp="1" noChangeAspect="1"/>
          </p:cNvPicPr>
          <p:nvPr>
            <p:ph idx="1"/>
          </p:nvPr>
        </p:nvPicPr>
        <p:blipFill>
          <a:blip r:embed="rId2"/>
          <a:stretch>
            <a:fillRect/>
          </a:stretch>
        </p:blipFill>
        <p:spPr>
          <a:xfrm>
            <a:off x="1929029" y="1784061"/>
            <a:ext cx="8184312" cy="4351338"/>
          </a:xfrm>
          <a:prstGeom prst="rect">
            <a:avLst/>
          </a:prstGeom>
        </p:spPr>
      </p:pic>
    </p:spTree>
    <p:extLst>
      <p:ext uri="{BB962C8B-B14F-4D97-AF65-F5344CB8AC3E}">
        <p14:creationId xmlns:p14="http://schemas.microsoft.com/office/powerpoint/2010/main" val="3096831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514350" indent="-514350" algn="just">
              <a:buAutoNum type="arabicPeriod"/>
            </a:pPr>
            <a:r>
              <a:rPr lang="en-US" b="1" dirty="0"/>
              <a:t>Hardware-based firewalls:</a:t>
            </a:r>
          </a:p>
          <a:p>
            <a:pPr algn="just"/>
            <a:r>
              <a:rPr lang="en-US" sz="1800" dirty="0"/>
              <a:t>Hardware firewalls are installed on specialist devices within your network rack. </a:t>
            </a:r>
          </a:p>
          <a:p>
            <a:pPr algn="just"/>
            <a:r>
              <a:rPr lang="en-US" sz="1800" dirty="0"/>
              <a:t>These devices contain firmware that creates a barrier between the external internet and on premises systems. </a:t>
            </a:r>
          </a:p>
          <a:p>
            <a:pPr algn="just"/>
            <a:r>
              <a:rPr lang="en-US" sz="1800" dirty="0"/>
              <a:t>Inbound traffic must traverse this barrier, which provides a secure boundary to block malicious attacks. Hardware-based firewalls inspect traffic entering and leaving the network, using IP address data to block blacklisted addresses and block unauthorized traffic. </a:t>
            </a:r>
          </a:p>
          <a:p>
            <a:pPr algn="just"/>
            <a:r>
              <a:rPr lang="en-US" sz="1800" dirty="0"/>
              <a:t>Solutions can also be more complex. For instance, hardware-based firewalls may block unused ports and prevent traffic using them. This counteracts a common route for data exfiltration. Hardware varies in size, from desktop units to designs for server rooms. </a:t>
            </a:r>
          </a:p>
          <a:p>
            <a:pPr algn="just"/>
            <a:r>
              <a:rPr lang="en-US" sz="1800" dirty="0" err="1"/>
              <a:t>Stateful</a:t>
            </a:r>
            <a:r>
              <a:rPr lang="en-US" sz="1800" dirty="0"/>
              <a:t> models also add extra functionality, enabling deep dives into the content of data packets</a:t>
            </a:r>
            <a:endParaRPr lang="en-IN" sz="1800" dirty="0"/>
          </a:p>
        </p:txBody>
      </p:sp>
    </p:spTree>
    <p:extLst>
      <p:ext uri="{BB962C8B-B14F-4D97-AF65-F5344CB8AC3E}">
        <p14:creationId xmlns:p14="http://schemas.microsoft.com/office/powerpoint/2010/main" val="4224122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514350" indent="-514350" algn="just">
              <a:buAutoNum type="arabicPeriod"/>
            </a:pPr>
            <a:r>
              <a:rPr lang="en-US" b="1" dirty="0"/>
              <a:t>Hardware-based firewalls:</a:t>
            </a:r>
          </a:p>
          <a:p>
            <a:pPr marL="0" indent="0" algn="just">
              <a:buNone/>
            </a:pPr>
            <a:r>
              <a:rPr lang="en-US" sz="1800" b="1" dirty="0"/>
              <a:t>Advantages of hardware firewalls:  </a:t>
            </a:r>
          </a:p>
          <a:p>
            <a:pPr algn="just"/>
            <a:r>
              <a:rPr lang="en-US" sz="1800" dirty="0"/>
              <a:t>Users can configure hardware to meet specific network conditions.</a:t>
            </a:r>
          </a:p>
          <a:p>
            <a:pPr algn="just"/>
            <a:r>
              <a:rPr lang="en-US" sz="1800" dirty="0"/>
              <a:t>Firewalls provide protection without using resources on workstations or servers.</a:t>
            </a:r>
          </a:p>
          <a:p>
            <a:pPr algn="just"/>
            <a:r>
              <a:rPr lang="en-US" sz="1800" dirty="0"/>
              <a:t>Updates apply to single devices, making management easier.</a:t>
            </a:r>
          </a:p>
          <a:p>
            <a:pPr algn="just"/>
            <a:r>
              <a:rPr lang="en-US" sz="1800" dirty="0"/>
              <a:t>Hardware is less vulnerable to OS exploits, so may be more secure.</a:t>
            </a:r>
          </a:p>
          <a:p>
            <a:pPr algn="just"/>
            <a:r>
              <a:rPr lang="en-US" sz="1800" dirty="0"/>
              <a:t>Security teams can centralize data monitoring via a single firewall device.</a:t>
            </a:r>
            <a:endParaRPr lang="en-IN" sz="1800" dirty="0"/>
          </a:p>
        </p:txBody>
      </p:sp>
    </p:spTree>
    <p:extLst>
      <p:ext uri="{BB962C8B-B14F-4D97-AF65-F5344CB8AC3E}">
        <p14:creationId xmlns:p14="http://schemas.microsoft.com/office/powerpoint/2010/main" val="3697000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514350" indent="-514350" algn="just">
              <a:buAutoNum type="arabicPeriod"/>
            </a:pPr>
            <a:r>
              <a:rPr lang="en-US" b="1" dirty="0"/>
              <a:t>Hardware-based firewalls:</a:t>
            </a:r>
          </a:p>
          <a:p>
            <a:pPr marL="0" indent="0" algn="just">
              <a:buNone/>
            </a:pPr>
            <a:r>
              <a:rPr lang="en-US" sz="1800" b="1" dirty="0"/>
              <a:t>Disadvantages of hardware firewalls:  </a:t>
            </a:r>
          </a:p>
          <a:p>
            <a:pPr algn="just"/>
            <a:r>
              <a:rPr lang="en-US" sz="1800" dirty="0"/>
              <a:t>Sourcing hardware is expensive compared with software-based alternatives.</a:t>
            </a:r>
          </a:p>
          <a:p>
            <a:pPr algn="just"/>
            <a:r>
              <a:rPr lang="en-US" sz="1800" dirty="0"/>
              <a:t>Devices can be bulky, adding clutter to office environments. Additional hardware is always required.</a:t>
            </a:r>
          </a:p>
          <a:p>
            <a:pPr algn="just"/>
            <a:r>
              <a:rPr lang="en-US" sz="1800" dirty="0"/>
              <a:t>Upgrades can be challenging. Security teams may need to patch firmware and/or replace equipment. </a:t>
            </a:r>
          </a:p>
          <a:p>
            <a:pPr algn="just"/>
            <a:r>
              <a:rPr lang="en-US" sz="1800" dirty="0"/>
              <a:t>Scaling up hardware systems is cumbersome. Companies may be reluctant to update firewalls after investments in expanding their hardware. This may lock in security vulnerabilities over time. </a:t>
            </a:r>
          </a:p>
          <a:p>
            <a:pPr marL="0" indent="0" algn="just">
              <a:buNone/>
            </a:pPr>
            <a:r>
              <a:rPr lang="en-US" sz="1800" dirty="0"/>
              <a:t>Hardware-based firewalls are becoming less popular. However, they may still be useful in situations where companies need total control over specific security situations. Otherwise, lightweight software or cloud solutions make more sense.</a:t>
            </a:r>
            <a:endParaRPr lang="en-IN" sz="1800" dirty="0"/>
          </a:p>
        </p:txBody>
      </p:sp>
    </p:spTree>
    <p:extLst>
      <p:ext uri="{BB962C8B-B14F-4D97-AF65-F5344CB8AC3E}">
        <p14:creationId xmlns:p14="http://schemas.microsoft.com/office/powerpoint/2010/main" val="3765690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lgn="just">
              <a:buNone/>
            </a:pPr>
            <a:r>
              <a:rPr lang="en-US" b="1" dirty="0"/>
              <a:t>2.	Software-based firewalls:</a:t>
            </a:r>
          </a:p>
          <a:p>
            <a:pPr algn="just"/>
            <a:r>
              <a:rPr lang="en-US" sz="1800" dirty="0"/>
              <a:t>Software firewalls provide the same services as hardware-based firewalls but require no separate equipment. Instead, software firewalls run on network devices. </a:t>
            </a:r>
          </a:p>
          <a:p>
            <a:pPr algn="just"/>
            <a:r>
              <a:rPr lang="en-US" sz="1800" dirty="0"/>
              <a:t>For example, Microsoft Windows and </a:t>
            </a:r>
            <a:r>
              <a:rPr lang="en-US" sz="1800" dirty="0" err="1"/>
              <a:t>macOS</a:t>
            </a:r>
            <a:r>
              <a:rPr lang="en-US" sz="1800" dirty="0"/>
              <a:t> come with a native firewall to protect internet traffic. </a:t>
            </a:r>
          </a:p>
          <a:p>
            <a:pPr algn="just"/>
            <a:r>
              <a:rPr lang="en-US" sz="1800" dirty="0"/>
              <a:t>Users can install software-based firewalls on individual workstations but they can also install them on servers to provide network-wide protection.</a:t>
            </a:r>
            <a:endParaRPr lang="en-IN" sz="1800" dirty="0"/>
          </a:p>
        </p:txBody>
      </p:sp>
    </p:spTree>
    <p:extLst>
      <p:ext uri="{BB962C8B-B14F-4D97-AF65-F5344CB8AC3E}">
        <p14:creationId xmlns:p14="http://schemas.microsoft.com/office/powerpoint/2010/main" val="2737034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lgn="just">
              <a:buNone/>
            </a:pPr>
            <a:r>
              <a:rPr lang="en-US" b="1" dirty="0"/>
              <a:t>2.	Software-based firewalls:</a:t>
            </a:r>
          </a:p>
          <a:p>
            <a:pPr marL="0" indent="0" algn="just">
              <a:buNone/>
            </a:pPr>
            <a:r>
              <a:rPr lang="en-US" sz="1800" b="1" dirty="0"/>
              <a:t>Advantages of software firewalls:  </a:t>
            </a:r>
          </a:p>
          <a:p>
            <a:pPr algn="just"/>
            <a:r>
              <a:rPr lang="en-US" sz="1800" dirty="0"/>
              <a:t>Users can apply granular security protection for each device. </a:t>
            </a:r>
          </a:p>
          <a:p>
            <a:pPr algn="just"/>
            <a:r>
              <a:rPr lang="en-US" sz="1800" dirty="0"/>
              <a:t>Capable of filtering content arriving at individual devices, not just at the network edge. </a:t>
            </a:r>
          </a:p>
          <a:p>
            <a:pPr algn="just"/>
            <a:r>
              <a:rPr lang="en-US" sz="1800" dirty="0"/>
              <a:t>Firewalls are easy to install. There is no need for specialist technical networking knowledge. </a:t>
            </a:r>
          </a:p>
          <a:p>
            <a:pPr algn="just"/>
            <a:r>
              <a:rPr lang="en-US" sz="1800" dirty="0"/>
              <a:t>They often come bundled with operating systems and servers. </a:t>
            </a:r>
          </a:p>
          <a:p>
            <a:pPr algn="just"/>
            <a:r>
              <a:rPr lang="en-US" sz="1800" dirty="0"/>
              <a:t>Affordable to set up and run. Extend easily across on-premises environments. </a:t>
            </a:r>
            <a:endParaRPr lang="en-IN" sz="1800" dirty="0"/>
          </a:p>
        </p:txBody>
      </p:sp>
    </p:spTree>
    <p:extLst>
      <p:ext uri="{BB962C8B-B14F-4D97-AF65-F5344CB8AC3E}">
        <p14:creationId xmlns:p14="http://schemas.microsoft.com/office/powerpoint/2010/main" val="62045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400" dirty="0">
                <a:latin typeface="Söhne"/>
              </a:rPr>
              <a:t>Once a </a:t>
            </a:r>
            <a:r>
              <a:rPr lang="en-US" sz="1400" b="1" dirty="0">
                <a:solidFill>
                  <a:srgbClr val="FF0000"/>
                </a:solidFill>
                <a:latin typeface="Söhne"/>
              </a:rPr>
              <a:t>malicious</a:t>
            </a:r>
            <a:r>
              <a:rPr lang="en-US" sz="1400" dirty="0">
                <a:latin typeface="Söhne"/>
              </a:rPr>
              <a:t> packet gets an access to the resources of the inside computer, then the whole internal network could get compromised. </a:t>
            </a:r>
          </a:p>
          <a:p>
            <a:pPr algn="just"/>
            <a:r>
              <a:rPr lang="en-US" sz="1400" dirty="0">
                <a:latin typeface="Söhne"/>
              </a:rPr>
              <a:t>A good firewall will have the ability to detect the harmful packets and also drop them depending upon the situation. </a:t>
            </a:r>
          </a:p>
          <a:p>
            <a:pPr algn="just"/>
            <a:r>
              <a:rPr lang="en-US" sz="1400" dirty="0">
                <a:latin typeface="Söhne"/>
              </a:rPr>
              <a:t>Firewalls' work is controlled by the </a:t>
            </a:r>
            <a:r>
              <a:rPr lang="en-US" sz="1400" b="1" dirty="0">
                <a:solidFill>
                  <a:srgbClr val="FF0000"/>
                </a:solidFill>
                <a:latin typeface="Söhne"/>
              </a:rPr>
              <a:t>rules or instructions</a:t>
            </a:r>
            <a:r>
              <a:rPr lang="en-US" sz="1400" dirty="0">
                <a:latin typeface="Söhne"/>
              </a:rPr>
              <a:t> given to them. Good design of the rules assures improved system operation and results in a safer and more secure system. </a:t>
            </a:r>
          </a:p>
          <a:p>
            <a:pPr algn="just"/>
            <a:r>
              <a:rPr lang="en-US" sz="1400" dirty="0">
                <a:latin typeface="Söhne"/>
              </a:rPr>
              <a:t>The way how to design the rules depends a lot on the type of traffic that needs to be analyzed and filtered. Organizations may </a:t>
            </a:r>
            <a:r>
              <a:rPr lang="en-US" sz="1400" b="1" dirty="0">
                <a:solidFill>
                  <a:srgbClr val="FF0000"/>
                </a:solidFill>
                <a:latin typeface="Söhne"/>
              </a:rPr>
              <a:t>adopt different firewalls </a:t>
            </a:r>
            <a:r>
              <a:rPr lang="en-US" sz="1400" dirty="0">
                <a:latin typeface="Söhne"/>
              </a:rPr>
              <a:t>and thus different rulesets based on the network traffic variant. The best practice of choosing good rulesets is proactive instead of reactive. </a:t>
            </a:r>
          </a:p>
          <a:p>
            <a:pPr algn="just"/>
            <a:r>
              <a:rPr lang="en-US" sz="1400" dirty="0">
                <a:latin typeface="Söhne"/>
              </a:rPr>
              <a:t>It involves taking into consideration the physical environment of the system, the configuration and future possible modifications that will be made to the system, so that even if the system changes in the future, the design of the rulesets will remain manageable.</a:t>
            </a:r>
            <a:endParaRPr lang="en-US" sz="1400" dirty="0"/>
          </a:p>
        </p:txBody>
      </p:sp>
    </p:spTree>
    <p:extLst>
      <p:ext uri="{BB962C8B-B14F-4D97-AF65-F5344CB8AC3E}">
        <p14:creationId xmlns:p14="http://schemas.microsoft.com/office/powerpoint/2010/main" val="3341589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lgn="just">
              <a:buNone/>
            </a:pPr>
            <a:r>
              <a:rPr lang="en-US" b="1" dirty="0"/>
              <a:t>2.	Software-based firewalls:</a:t>
            </a:r>
          </a:p>
          <a:p>
            <a:pPr marL="0" indent="0" algn="just">
              <a:buNone/>
            </a:pPr>
            <a:r>
              <a:rPr lang="en-US" sz="1800" b="1" dirty="0"/>
              <a:t>Disadvantages of software firewalls:  </a:t>
            </a:r>
          </a:p>
          <a:p>
            <a:pPr algn="just"/>
            <a:r>
              <a:rPr lang="en-US" sz="1800" dirty="0"/>
              <a:t>Software may be incompatible with network devices, creating security gaps or requiring costly adaptations.</a:t>
            </a:r>
          </a:p>
          <a:p>
            <a:pPr algn="just"/>
            <a:r>
              <a:rPr lang="en-US" sz="1800" dirty="0"/>
              <a:t>While installation is simple, software must be updated on all network devices. This is complex and prone to human error. </a:t>
            </a:r>
          </a:p>
          <a:p>
            <a:pPr algn="just"/>
            <a:r>
              <a:rPr lang="en-US" sz="1800" dirty="0"/>
              <a:t>Software consumes resources on individual devices. This can impair network performance</a:t>
            </a:r>
            <a:endParaRPr lang="en-IN" sz="1800" dirty="0"/>
          </a:p>
        </p:txBody>
      </p:sp>
    </p:spTree>
    <p:extLst>
      <p:ext uri="{BB962C8B-B14F-4D97-AF65-F5344CB8AC3E}">
        <p14:creationId xmlns:p14="http://schemas.microsoft.com/office/powerpoint/2010/main" val="109649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lgn="just">
              <a:buNone/>
            </a:pPr>
            <a:r>
              <a:rPr lang="en-IN" b="1" dirty="0"/>
              <a:t>3.	Cloud-based firewalls (</a:t>
            </a:r>
            <a:r>
              <a:rPr lang="en-IN" b="1" dirty="0" err="1"/>
              <a:t>FWaaS</a:t>
            </a:r>
            <a:r>
              <a:rPr lang="en-IN" b="1" dirty="0"/>
              <a:t>):</a:t>
            </a:r>
          </a:p>
          <a:p>
            <a:pPr algn="just"/>
            <a:r>
              <a:rPr lang="en-US" sz="1800" dirty="0"/>
              <a:t>Software and hardware-based firewalls operate in traditional on-premises environments. </a:t>
            </a:r>
          </a:p>
          <a:p>
            <a:pPr algn="just"/>
            <a:r>
              <a:rPr lang="en-US" sz="1800" dirty="0"/>
              <a:t>They protect groups of devices against external threats. </a:t>
            </a:r>
          </a:p>
          <a:p>
            <a:pPr algn="just"/>
            <a:r>
              <a:rPr lang="en-US" sz="1800" dirty="0"/>
              <a:t>Cloud-based firewalls are different. </a:t>
            </a:r>
            <a:r>
              <a:rPr lang="en-US" sz="1800" b="1" dirty="0"/>
              <a:t>Firewall-as-a-Service</a:t>
            </a:r>
            <a:r>
              <a:rPr lang="en-US" sz="1800" dirty="0"/>
              <a:t> exists in the cloud and requires no extra hardware or software installation. </a:t>
            </a:r>
          </a:p>
          <a:p>
            <a:pPr algn="just"/>
            <a:r>
              <a:rPr lang="en-US" sz="1800" dirty="0"/>
              <a:t>Cloud firewalls primarily protect cloud assets. This includes Software-as-a-Service (SaaS) apps as well as Infrastructure-as-a-Service (IaaS) and Platform-as-a-Service (PaaS) implementations. </a:t>
            </a:r>
          </a:p>
          <a:p>
            <a:pPr algn="just"/>
            <a:r>
              <a:rPr lang="en-US" sz="1800" dirty="0"/>
              <a:t>At the same time, cloud firewalls extend protection to on-premises servers and remote work devices. Instead of using software or hardware, they employ cloud-based applications to monitor traffic and block attacks. </a:t>
            </a:r>
            <a:endParaRPr lang="en-IN" sz="1800" dirty="0"/>
          </a:p>
        </p:txBody>
      </p:sp>
    </p:spTree>
    <p:extLst>
      <p:ext uri="{BB962C8B-B14F-4D97-AF65-F5344CB8AC3E}">
        <p14:creationId xmlns:p14="http://schemas.microsoft.com/office/powerpoint/2010/main" val="2576455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3.	Cloud-based firewalls (</a:t>
            </a:r>
            <a:r>
              <a:rPr lang="en-IN" b="1" dirty="0" err="1"/>
              <a:t>FWaaS</a:t>
            </a:r>
            <a:r>
              <a:rPr lang="en-IN" b="1" dirty="0"/>
              <a:t>):</a:t>
            </a:r>
          </a:p>
          <a:p>
            <a:pPr marL="0" indent="0" algn="just">
              <a:buNone/>
            </a:pPr>
            <a:r>
              <a:rPr lang="en-US" sz="1800" b="1" dirty="0"/>
              <a:t>Advantages of software firewalls:  </a:t>
            </a:r>
          </a:p>
          <a:p>
            <a:pPr algn="just"/>
            <a:r>
              <a:rPr lang="en-US" sz="1800" b="1" dirty="0"/>
              <a:t>Optimized protection </a:t>
            </a:r>
            <a:r>
              <a:rPr lang="en-US" sz="1800" dirty="0"/>
              <a:t>for SaaS applications and cloud infrastructure. Virtual firewalls are located close to cloud resources. This reduces the need to backhaul data and boosts efficiency.</a:t>
            </a:r>
          </a:p>
          <a:p>
            <a:pPr algn="just"/>
            <a:r>
              <a:rPr lang="en-US" sz="1800" b="1" dirty="0"/>
              <a:t>Centralized management: </a:t>
            </a:r>
            <a:r>
              <a:rPr lang="en-US" sz="1800" dirty="0"/>
              <a:t>Administrators can configure firewalls from a single device and apply controls to all cloud users.</a:t>
            </a:r>
          </a:p>
          <a:p>
            <a:pPr algn="just"/>
            <a:r>
              <a:rPr lang="en-US" sz="1800" b="1" dirty="0"/>
              <a:t>Integration</a:t>
            </a:r>
            <a:r>
              <a:rPr lang="en-US" sz="1800" dirty="0"/>
              <a:t> with IAM and SSO portals. Users can combine firewall protection and cloud authentication systems.</a:t>
            </a:r>
          </a:p>
          <a:p>
            <a:pPr algn="just"/>
            <a:r>
              <a:rPr lang="en-US" sz="1800" b="1" dirty="0"/>
              <a:t>Lightweight</a:t>
            </a:r>
            <a:r>
              <a:rPr lang="en-US" sz="1800" dirty="0"/>
              <a:t>, off-the-shelf protection from third-party experts. No installation or hardware is required. This makes cloud firewalls a good option for companies with small tech teams.</a:t>
            </a:r>
          </a:p>
          <a:p>
            <a:pPr algn="just"/>
            <a:r>
              <a:rPr lang="en-US" sz="1800" b="1" dirty="0"/>
              <a:t>Smooth expansion: </a:t>
            </a:r>
            <a:r>
              <a:rPr lang="en-US" sz="1800" dirty="0"/>
              <a:t>Cloud firewalls scale easily as SaaS applications come online. </a:t>
            </a:r>
          </a:p>
          <a:p>
            <a:pPr marL="0" indent="0" algn="just">
              <a:buNone/>
            </a:pPr>
            <a:r>
              <a:rPr lang="en-US" sz="1800" dirty="0"/>
              <a:t>These advantages make cloud-based firewalls attractive for companies reliant on hybrid cloud environments and remote working. But cloud firewalls also have some potential drawbacks.</a:t>
            </a:r>
            <a:endParaRPr lang="en-IN" sz="1800" dirty="0"/>
          </a:p>
        </p:txBody>
      </p:sp>
    </p:spTree>
    <p:extLst>
      <p:ext uri="{BB962C8B-B14F-4D97-AF65-F5344CB8AC3E}">
        <p14:creationId xmlns:p14="http://schemas.microsoft.com/office/powerpoint/2010/main" val="3959353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Delivery Method</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3.	Cloud-based firewalls (</a:t>
            </a:r>
            <a:r>
              <a:rPr lang="en-IN" b="1" dirty="0" err="1"/>
              <a:t>FWaaS</a:t>
            </a:r>
            <a:r>
              <a:rPr lang="en-IN" b="1" dirty="0"/>
              <a:t>):</a:t>
            </a:r>
          </a:p>
          <a:p>
            <a:pPr marL="0" indent="0" algn="just">
              <a:buNone/>
            </a:pPr>
            <a:r>
              <a:rPr lang="en-US" sz="1800" b="1" dirty="0"/>
              <a:t>Disadvantages of software firewalls:  </a:t>
            </a:r>
          </a:p>
          <a:p>
            <a:pPr algn="just"/>
            <a:r>
              <a:rPr lang="en-US" sz="1800" dirty="0"/>
              <a:t>Users must rely on third party providers. Reliance on third-parties generally reduces customization options. Providers may fail to deliver promised security functions. Clients may suffer if virtual firewalls experience availability issues. </a:t>
            </a:r>
          </a:p>
          <a:p>
            <a:pPr algn="just"/>
            <a:r>
              <a:rPr lang="en-US" sz="1800" dirty="0"/>
              <a:t>Subscription payments may result in high costs</a:t>
            </a:r>
            <a:endParaRPr lang="en-IN" sz="1800" dirty="0"/>
          </a:p>
        </p:txBody>
      </p:sp>
    </p:spTree>
    <p:extLst>
      <p:ext uri="{BB962C8B-B14F-4D97-AF65-F5344CB8AC3E}">
        <p14:creationId xmlns:p14="http://schemas.microsoft.com/office/powerpoint/2010/main" val="1495780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pic>
        <p:nvPicPr>
          <p:cNvPr id="5" name="Picture 4"/>
          <p:cNvPicPr>
            <a:picLocks noChangeAspect="1"/>
          </p:cNvPicPr>
          <p:nvPr/>
        </p:nvPicPr>
        <p:blipFill>
          <a:blip r:embed="rId2"/>
          <a:stretch>
            <a:fillRect/>
          </a:stretch>
        </p:blipFill>
        <p:spPr>
          <a:xfrm>
            <a:off x="3070837" y="1471352"/>
            <a:ext cx="6050326" cy="5028438"/>
          </a:xfrm>
          <a:prstGeom prst="rect">
            <a:avLst/>
          </a:prstGeom>
        </p:spPr>
      </p:pic>
    </p:spTree>
    <p:extLst>
      <p:ext uri="{BB962C8B-B14F-4D97-AF65-F5344CB8AC3E}">
        <p14:creationId xmlns:p14="http://schemas.microsoft.com/office/powerpoint/2010/main" val="3287521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Demo.</a:t>
            </a:r>
            <a:endParaRPr lang="en-IN" b="1" dirty="0"/>
          </a:p>
        </p:txBody>
      </p:sp>
      <p:pic>
        <p:nvPicPr>
          <p:cNvPr id="4" name="What is a Firewall_">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4613" y="1825625"/>
            <a:ext cx="6962775" cy="4351338"/>
          </a:xfrm>
        </p:spPr>
      </p:pic>
    </p:spTree>
    <p:extLst>
      <p:ext uri="{BB962C8B-B14F-4D97-AF65-F5344CB8AC3E}">
        <p14:creationId xmlns:p14="http://schemas.microsoft.com/office/powerpoint/2010/main" val="14800259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514350" indent="-514350" algn="just">
              <a:buAutoNum type="arabicPeriod"/>
            </a:pPr>
            <a:r>
              <a:rPr lang="en-IN" b="1" dirty="0"/>
              <a:t>Packet Filtering Firewalls:</a:t>
            </a:r>
          </a:p>
          <a:p>
            <a:pPr marL="0" indent="0" algn="just">
              <a:buNone/>
            </a:pPr>
            <a:endParaRPr lang="en-IN" b="1" dirty="0"/>
          </a:p>
          <a:p>
            <a:pPr algn="just"/>
            <a:r>
              <a:rPr lang="en-US" sz="1800" dirty="0"/>
              <a:t>Packet-filtering firewalls assess data packets passing across network boundaries. </a:t>
            </a:r>
            <a:r>
              <a:rPr lang="en-US" sz="1800" b="1" dirty="0"/>
              <a:t>Each packet must be compared to a set of pre-defined rules. </a:t>
            </a:r>
            <a:r>
              <a:rPr lang="en-US" sz="1800" dirty="0"/>
              <a:t>If the packets meet these rules, the firewall allows traffic to pass. If not, packets are blocked and alerts may be issued. </a:t>
            </a:r>
          </a:p>
          <a:p>
            <a:pPr algn="just"/>
            <a:r>
              <a:rPr lang="en-US" sz="1800" dirty="0"/>
              <a:t>Information assessed by packet-filtering firewalls can include the destination port in use, the type of packet, and the destination IP address. This data provides a snapshot of where incoming packets come from, who is sending them, and whether they are safe. </a:t>
            </a:r>
          </a:p>
          <a:p>
            <a:pPr algn="just"/>
            <a:r>
              <a:rPr lang="en-US" sz="1800" dirty="0"/>
              <a:t>Packet filtering firewalls are generally installed at junctions within network environments. They may operate alongside switches and routers, processing traffic at high-volume locations. This enables packet-filtering firewalls to handle traffic for an entire network</a:t>
            </a:r>
            <a:endParaRPr lang="en-IN" sz="1800" dirty="0"/>
          </a:p>
        </p:txBody>
      </p:sp>
    </p:spTree>
    <p:extLst>
      <p:ext uri="{BB962C8B-B14F-4D97-AF65-F5344CB8AC3E}">
        <p14:creationId xmlns:p14="http://schemas.microsoft.com/office/powerpoint/2010/main" val="2011542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lnSpcReduction="10000"/>
          </a:bodyPr>
          <a:lstStyle/>
          <a:p>
            <a:pPr marL="514350" indent="-514350" algn="just">
              <a:buAutoNum type="arabicPeriod"/>
            </a:pPr>
            <a:r>
              <a:rPr lang="en-IN" b="1" dirty="0"/>
              <a:t>Packet Filtering Firewalls:</a:t>
            </a:r>
          </a:p>
          <a:p>
            <a:pPr marL="0" indent="0" algn="just">
              <a:buNone/>
            </a:pPr>
            <a:endParaRPr lang="en-IN" b="1" dirty="0"/>
          </a:p>
          <a:p>
            <a:pPr marL="0" indent="0" algn="just">
              <a:buNone/>
            </a:pPr>
            <a:r>
              <a:rPr lang="en-US" sz="1800" b="1" dirty="0"/>
              <a:t>Advantages of packet-filtering firewalls:</a:t>
            </a:r>
          </a:p>
          <a:p>
            <a:pPr algn="just"/>
            <a:r>
              <a:rPr lang="en-US" sz="1800" dirty="0"/>
              <a:t>Low data requirements make them relatively fast and efficient.</a:t>
            </a:r>
          </a:p>
          <a:p>
            <a:pPr algn="just"/>
            <a:r>
              <a:rPr lang="en-US" sz="1800" dirty="0"/>
              <a:t>Can cover the whole network with ease.</a:t>
            </a:r>
          </a:p>
          <a:p>
            <a:pPr algn="just"/>
            <a:r>
              <a:rPr lang="en-US" sz="1800" dirty="0"/>
              <a:t>Affordable to install and maintain.</a:t>
            </a:r>
          </a:p>
          <a:p>
            <a:pPr algn="just"/>
            <a:r>
              <a:rPr lang="en-US" sz="1800" dirty="0"/>
              <a:t>Low data overheads, minimal impact on network performance. </a:t>
            </a:r>
          </a:p>
          <a:p>
            <a:pPr marL="0" indent="0" algn="just">
              <a:buNone/>
            </a:pPr>
            <a:endParaRPr lang="en-US" sz="1800" dirty="0"/>
          </a:p>
          <a:p>
            <a:pPr marL="0" indent="0" algn="just">
              <a:buNone/>
            </a:pPr>
            <a:r>
              <a:rPr lang="en-US" sz="1800" b="1" dirty="0"/>
              <a:t>Disadvantages of packet filtering firewalls:</a:t>
            </a:r>
          </a:p>
          <a:p>
            <a:pPr algn="just"/>
            <a:r>
              <a:rPr lang="en-US" sz="1800" dirty="0"/>
              <a:t>PFFs do not catch all security threats and only analyzes limited amounts of information.</a:t>
            </a:r>
          </a:p>
          <a:p>
            <a:pPr algn="just"/>
            <a:r>
              <a:rPr lang="en-US" sz="1800" dirty="0"/>
              <a:t>Payload spoofing can compromise firewall protection. </a:t>
            </a:r>
          </a:p>
          <a:p>
            <a:pPr algn="just"/>
            <a:r>
              <a:rPr lang="en-US" sz="1800" dirty="0"/>
              <a:t>Managing access control ledgers can be problematic.</a:t>
            </a:r>
            <a:endParaRPr lang="en-IN" sz="1800" dirty="0"/>
          </a:p>
        </p:txBody>
      </p:sp>
    </p:spTree>
    <p:extLst>
      <p:ext uri="{BB962C8B-B14F-4D97-AF65-F5344CB8AC3E}">
        <p14:creationId xmlns:p14="http://schemas.microsoft.com/office/powerpoint/2010/main" val="1081170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54825" y="1484802"/>
            <a:ext cx="10515600" cy="4550237"/>
          </a:xfrm>
        </p:spPr>
        <p:txBody>
          <a:bodyPr>
            <a:normAutofit/>
          </a:bodyPr>
          <a:lstStyle/>
          <a:p>
            <a:pPr marL="514350" indent="-514350" algn="just">
              <a:buAutoNum type="arabicPeriod"/>
            </a:pPr>
            <a:r>
              <a:rPr lang="en-IN" b="1" dirty="0"/>
              <a:t>Packet Filtering Firewalls (DEMO)</a:t>
            </a:r>
          </a:p>
          <a:p>
            <a:pPr marL="514350" indent="-514350" algn="just">
              <a:buAutoNum type="arabicPeriod"/>
            </a:pPr>
            <a:endParaRPr lang="en-IN" b="1" dirty="0"/>
          </a:p>
          <a:p>
            <a:pPr marL="0" indent="0" algn="just">
              <a:buNone/>
            </a:pPr>
            <a:endParaRPr lang="en-IN" b="1" dirty="0"/>
          </a:p>
        </p:txBody>
      </p:sp>
      <p:pic>
        <p:nvPicPr>
          <p:cNvPr id="4" name="yt1s.com - Animation of Firewall  Packet Filtering concep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34639" y="1978629"/>
            <a:ext cx="7281949" cy="4551218"/>
          </a:xfrm>
          <a:prstGeom prst="rect">
            <a:avLst/>
          </a:prstGeom>
        </p:spPr>
      </p:pic>
    </p:spTree>
    <p:extLst>
      <p:ext uri="{BB962C8B-B14F-4D97-AF65-F5344CB8AC3E}">
        <p14:creationId xmlns:p14="http://schemas.microsoft.com/office/powerpoint/2010/main" val="35212114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2.   Circuit Level Gateways:</a:t>
            </a:r>
          </a:p>
          <a:p>
            <a:pPr marL="0" indent="0" algn="just">
              <a:buNone/>
            </a:pPr>
            <a:endParaRPr lang="en-IN" b="1" dirty="0"/>
          </a:p>
          <a:p>
            <a:pPr algn="just"/>
            <a:r>
              <a:rPr lang="en-US" sz="1800" dirty="0"/>
              <a:t>Circuit level gateways operate at the session level. They assess traffic when local and remote hosts establish a connection. If this connection is deemed insecure, circuit level gateways will close and prevent communication between the two devices. </a:t>
            </a:r>
          </a:p>
          <a:p>
            <a:pPr algn="just"/>
            <a:r>
              <a:rPr lang="en-US" sz="1800" dirty="0"/>
              <a:t>Circuit level gateways use session information such as TCP handshaking and protocol messaging. By leveraging this information, the circuit level gateway can establish whether sessions are legitimate. </a:t>
            </a:r>
          </a:p>
          <a:p>
            <a:pPr algn="just"/>
            <a:r>
              <a:rPr lang="en-US" sz="1800" dirty="0"/>
              <a:t>There is no data packet inspection. Everything relates to the way connections are created.</a:t>
            </a:r>
            <a:endParaRPr lang="en-IN" sz="1800" dirty="0"/>
          </a:p>
        </p:txBody>
      </p:sp>
    </p:spTree>
    <p:extLst>
      <p:ext uri="{BB962C8B-B14F-4D97-AF65-F5344CB8AC3E}">
        <p14:creationId xmlns:p14="http://schemas.microsoft.com/office/powerpoint/2010/main" val="250192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400" dirty="0">
                <a:latin typeface="Söhne"/>
              </a:rPr>
              <a:t>Whether it is implemented in hardware, firmware, or anywhere on the IP stack, all firewalls follow the same basic design principle. </a:t>
            </a:r>
          </a:p>
          <a:p>
            <a:pPr algn="just"/>
            <a:r>
              <a:rPr lang="en-US" sz="1400" dirty="0">
                <a:latin typeface="Söhne"/>
              </a:rPr>
              <a:t>Its main function is to filter traffic according to its policy, where a firewall policy is composed as a set of rules that determine whether a piece of traffic is considered valid, and allowed through the firewall, or if it is considered potentially harmful, and has to be blocked by the firewall. </a:t>
            </a:r>
          </a:p>
          <a:p>
            <a:pPr algn="just"/>
            <a:r>
              <a:rPr lang="en-US" sz="1400" dirty="0">
                <a:latin typeface="Söhne"/>
              </a:rPr>
              <a:t>In practice, a firewall acts as a layer that helps protect one network or host/domain from attacks initiated in another network or host/domain. </a:t>
            </a:r>
          </a:p>
          <a:p>
            <a:pPr algn="just"/>
            <a:r>
              <a:rPr lang="en-US" sz="1400" dirty="0">
                <a:latin typeface="Söhne"/>
              </a:rPr>
              <a:t>In computer networks, the firewalls have taken over routers that separated local areas from external networks.</a:t>
            </a:r>
          </a:p>
        </p:txBody>
      </p:sp>
    </p:spTree>
    <p:extLst>
      <p:ext uri="{BB962C8B-B14F-4D97-AF65-F5344CB8AC3E}">
        <p14:creationId xmlns:p14="http://schemas.microsoft.com/office/powerpoint/2010/main" val="773960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514350" indent="-514350" algn="just">
              <a:buAutoNum type="arabicPeriod" startAt="2"/>
            </a:pPr>
            <a:r>
              <a:rPr lang="en-IN" b="1" dirty="0"/>
              <a:t>Circuit Level Gateways:</a:t>
            </a:r>
          </a:p>
          <a:p>
            <a:pPr marL="0" indent="0" algn="just">
              <a:buNone/>
            </a:pPr>
            <a:endParaRPr lang="en-IN" b="1" dirty="0"/>
          </a:p>
          <a:p>
            <a:pPr marL="0" indent="0" algn="just">
              <a:buNone/>
            </a:pPr>
            <a:r>
              <a:rPr lang="en-US" sz="1800" b="1" dirty="0"/>
              <a:t>Advantages of circuit level gateways: </a:t>
            </a:r>
          </a:p>
          <a:p>
            <a:pPr algn="just"/>
            <a:r>
              <a:rPr lang="en-US" sz="1800" dirty="0"/>
              <a:t>They are affordable to implement and have little impact on network performance.</a:t>
            </a:r>
          </a:p>
          <a:p>
            <a:pPr algn="just"/>
            <a:r>
              <a:rPr lang="en-US" sz="1800" dirty="0"/>
              <a:t>Simple to manage and calibrate.</a:t>
            </a:r>
          </a:p>
          <a:p>
            <a:pPr algn="just"/>
            <a:r>
              <a:rPr lang="en-US" sz="1800" dirty="0"/>
              <a:t>Provide strong protection against unauthenticated access requests. Limits access to legitimate devices.</a:t>
            </a:r>
          </a:p>
          <a:p>
            <a:pPr algn="just"/>
            <a:endParaRPr lang="en-US" sz="1800" dirty="0"/>
          </a:p>
          <a:p>
            <a:pPr marL="0" indent="0" algn="just">
              <a:buNone/>
            </a:pPr>
            <a:r>
              <a:rPr lang="en-US" sz="1800" b="1" dirty="0"/>
              <a:t>Disadvantages of circuit level gateways:</a:t>
            </a:r>
          </a:p>
          <a:p>
            <a:pPr algn="just"/>
            <a:r>
              <a:rPr lang="en-US" sz="1800" dirty="0"/>
              <a:t>Minimal protection against data leakage. The firewall acts at the session layer, not the application layer. It only inspects information about identity, not the content of packets.</a:t>
            </a:r>
          </a:p>
          <a:p>
            <a:pPr algn="just"/>
            <a:r>
              <a:rPr lang="en-US" sz="1800" dirty="0"/>
              <a:t>Must be regularly patched to keep pace with changing identification rules. These negatives mean that circuit level gateways usually function alongside application-level filters</a:t>
            </a:r>
            <a:endParaRPr lang="en-IN" sz="1800" dirty="0"/>
          </a:p>
        </p:txBody>
      </p:sp>
    </p:spTree>
    <p:extLst>
      <p:ext uri="{BB962C8B-B14F-4D97-AF65-F5344CB8AC3E}">
        <p14:creationId xmlns:p14="http://schemas.microsoft.com/office/powerpoint/2010/main" val="977631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3. </a:t>
            </a:r>
            <a:r>
              <a:rPr lang="en-IN" b="1" dirty="0" err="1"/>
              <a:t>Stateful</a:t>
            </a:r>
            <a:r>
              <a:rPr lang="en-IN" b="1" dirty="0"/>
              <a:t> inspection firewalls:</a:t>
            </a:r>
          </a:p>
          <a:p>
            <a:pPr algn="just"/>
            <a:r>
              <a:rPr lang="en-US" sz="1800" dirty="0" err="1"/>
              <a:t>Stateful</a:t>
            </a:r>
            <a:r>
              <a:rPr lang="en-US" sz="1800" dirty="0"/>
              <a:t> inspection firewalls add another level of sophistication to firewall protection. Standard firewalls are stateless. They make decisions based on inputs, with no further requests for information. </a:t>
            </a:r>
          </a:p>
          <a:p>
            <a:pPr algn="just"/>
            <a:r>
              <a:rPr lang="en-US" sz="1800" dirty="0" err="1"/>
              <a:t>Stateful</a:t>
            </a:r>
            <a:r>
              <a:rPr lang="en-US" sz="1800" dirty="0"/>
              <a:t> firewalls take inputs and interrogate them. They leverage data from all network layers to establish context. Information about past connections is stored and mobilized to analyze future access requests.</a:t>
            </a:r>
          </a:p>
          <a:p>
            <a:pPr algn="just"/>
            <a:r>
              <a:rPr lang="en-US" sz="1800" dirty="0"/>
              <a:t>Contextual and historical information enables </a:t>
            </a:r>
            <a:r>
              <a:rPr lang="en-US" sz="1800" dirty="0" err="1"/>
              <a:t>stateful</a:t>
            </a:r>
            <a:r>
              <a:rPr lang="en-US" sz="1800" dirty="0"/>
              <a:t> firewalls to make informed decisions. In general, this results in more comprehensive threat protection in complex network environments. </a:t>
            </a:r>
            <a:endParaRPr lang="en-IN" sz="1800" dirty="0"/>
          </a:p>
        </p:txBody>
      </p:sp>
    </p:spTree>
    <p:extLst>
      <p:ext uri="{BB962C8B-B14F-4D97-AF65-F5344CB8AC3E}">
        <p14:creationId xmlns:p14="http://schemas.microsoft.com/office/powerpoint/2010/main" val="3450603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3. </a:t>
            </a:r>
            <a:r>
              <a:rPr lang="en-IN" b="1" dirty="0" err="1"/>
              <a:t>Stateful</a:t>
            </a:r>
            <a:r>
              <a:rPr lang="en-IN" b="1" dirty="0"/>
              <a:t> inspection firewalls:</a:t>
            </a:r>
          </a:p>
          <a:p>
            <a:pPr marL="0" indent="0" algn="just">
              <a:buNone/>
            </a:pPr>
            <a:r>
              <a:rPr lang="en-US" sz="1800" b="1" dirty="0"/>
              <a:t>Advantages of using </a:t>
            </a:r>
            <a:r>
              <a:rPr lang="en-US" sz="1800" b="1" dirty="0" err="1"/>
              <a:t>stateful</a:t>
            </a:r>
            <a:r>
              <a:rPr lang="en-US" sz="1800" b="1" dirty="0"/>
              <a:t> inspection firewalls: </a:t>
            </a:r>
          </a:p>
          <a:p>
            <a:pPr algn="just"/>
            <a:r>
              <a:rPr lang="en-US" sz="1800" dirty="0"/>
              <a:t>Combine contextual data with packet inspection and IP checking. This delivers robust security compared with other firewall variants. </a:t>
            </a:r>
          </a:p>
          <a:p>
            <a:pPr algn="just"/>
            <a:r>
              <a:rPr lang="en-US" sz="1800" dirty="0"/>
              <a:t>Users can collect data logs to use in threat analysis. </a:t>
            </a:r>
          </a:p>
          <a:p>
            <a:pPr algn="just"/>
            <a:r>
              <a:rPr lang="en-US" sz="1800" dirty="0"/>
              <a:t>Users enjoy extended control over network traffic with more options to customize their firewall settings. </a:t>
            </a:r>
          </a:p>
          <a:p>
            <a:pPr marL="0" indent="0" algn="just">
              <a:buNone/>
            </a:pPr>
            <a:endParaRPr lang="en-US" sz="1800" dirty="0"/>
          </a:p>
          <a:p>
            <a:pPr marL="0" indent="0" algn="just">
              <a:buNone/>
            </a:pPr>
            <a:r>
              <a:rPr lang="en-US" sz="1800" b="1" dirty="0"/>
              <a:t>Disadvantages of </a:t>
            </a:r>
            <a:r>
              <a:rPr lang="en-US" sz="1800" b="1" dirty="0" err="1"/>
              <a:t>stateful</a:t>
            </a:r>
            <a:r>
              <a:rPr lang="en-US" sz="1800" b="1" dirty="0"/>
              <a:t> inspection firewalls: </a:t>
            </a:r>
          </a:p>
          <a:p>
            <a:pPr algn="just"/>
            <a:r>
              <a:rPr lang="en-US" sz="1800" dirty="0"/>
              <a:t>High data requirements. </a:t>
            </a:r>
            <a:r>
              <a:rPr lang="en-US" sz="1800" dirty="0" err="1"/>
              <a:t>Stateful</a:t>
            </a:r>
            <a:r>
              <a:rPr lang="en-US" sz="1800" dirty="0"/>
              <a:t> inspection firewalls can compromise network speeds due to resource overheads. </a:t>
            </a:r>
          </a:p>
          <a:p>
            <a:pPr algn="just"/>
            <a:r>
              <a:rPr lang="en-US" sz="1800" dirty="0"/>
              <a:t>Expensive to implement and complex to maintain.</a:t>
            </a:r>
            <a:endParaRPr lang="en-IN" sz="1800" dirty="0"/>
          </a:p>
        </p:txBody>
      </p:sp>
    </p:spTree>
    <p:extLst>
      <p:ext uri="{BB962C8B-B14F-4D97-AF65-F5344CB8AC3E}">
        <p14:creationId xmlns:p14="http://schemas.microsoft.com/office/powerpoint/2010/main" val="428254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493115"/>
            <a:ext cx="10515600" cy="4550237"/>
          </a:xfrm>
        </p:spPr>
        <p:txBody>
          <a:bodyPr>
            <a:normAutofit/>
          </a:bodyPr>
          <a:lstStyle/>
          <a:p>
            <a:pPr marL="0" indent="0" algn="just">
              <a:buNone/>
            </a:pPr>
            <a:r>
              <a:rPr lang="en-IN" b="1" dirty="0"/>
              <a:t>3. </a:t>
            </a:r>
            <a:r>
              <a:rPr lang="en-IN" b="1" dirty="0" err="1"/>
              <a:t>Stateful</a:t>
            </a:r>
            <a:r>
              <a:rPr lang="en-IN" b="1" dirty="0"/>
              <a:t> inspection firewalls (DEMO):</a:t>
            </a:r>
          </a:p>
        </p:txBody>
      </p:sp>
      <p:pic>
        <p:nvPicPr>
          <p:cNvPr id="4" name="Stateful Inspection Firew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20177" y="1995053"/>
            <a:ext cx="7876769" cy="4430683"/>
          </a:xfrm>
          <a:prstGeom prst="rect">
            <a:avLst/>
          </a:prstGeom>
        </p:spPr>
      </p:pic>
    </p:spTree>
    <p:extLst>
      <p:ext uri="{BB962C8B-B14F-4D97-AF65-F5344CB8AC3E}">
        <p14:creationId xmlns:p14="http://schemas.microsoft.com/office/powerpoint/2010/main" val="20706232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4. Proxy firewalls</a:t>
            </a:r>
          </a:p>
          <a:p>
            <a:pPr algn="just"/>
            <a:r>
              <a:rPr lang="en-US" sz="1800" dirty="0"/>
              <a:t>Also known as web application or application layer firewalls, proxy firewalls route data packets through separate proxy servers. Proxy servers act as a network gateway between remote devices and web applications. </a:t>
            </a:r>
          </a:p>
          <a:p>
            <a:pPr algn="just"/>
            <a:r>
              <a:rPr lang="en-US" sz="1800" dirty="0"/>
              <a:t>Proxy firewalls screen incoming and outgoing traffic, blocking direct access to web servers without proper authentication. </a:t>
            </a:r>
          </a:p>
          <a:p>
            <a:pPr algn="just"/>
            <a:r>
              <a:rPr lang="en-US" sz="1800" dirty="0"/>
              <a:t>Proxy firewalls operate at the application layer. They filter by destination port, but also assess data packets using application data. For instance, the firewall may check HTTP request strings to determine whether connections are legitimate. </a:t>
            </a:r>
          </a:p>
          <a:p>
            <a:pPr algn="just"/>
            <a:r>
              <a:rPr lang="en-US" sz="1800" dirty="0"/>
              <a:t>Operating at the application layer allows security teams to apply controls over web usage. Admins can block access to content according to HTTP addresses. Granular controls also allow access to certain web resources while blocking insecure websites</a:t>
            </a:r>
            <a:endParaRPr lang="en-IN" sz="1800" dirty="0"/>
          </a:p>
        </p:txBody>
      </p:sp>
    </p:spTree>
    <p:extLst>
      <p:ext uri="{BB962C8B-B14F-4D97-AF65-F5344CB8AC3E}">
        <p14:creationId xmlns:p14="http://schemas.microsoft.com/office/powerpoint/2010/main" val="1171915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4. Proxy firewalls</a:t>
            </a:r>
          </a:p>
          <a:p>
            <a:pPr marL="0" indent="0" algn="just">
              <a:buNone/>
            </a:pPr>
            <a:r>
              <a:rPr lang="en-US" sz="1800" b="1" dirty="0"/>
              <a:t>Advantages of proxy firewalls: </a:t>
            </a:r>
          </a:p>
          <a:p>
            <a:pPr algn="just"/>
            <a:r>
              <a:rPr lang="en-US" sz="1800" dirty="0"/>
              <a:t>Proxy firewalls provide robust security by applying application-level filtering. Security teams can leverage port information, TCP headers and also packet contents. </a:t>
            </a:r>
          </a:p>
          <a:p>
            <a:pPr algn="just"/>
            <a:r>
              <a:rPr lang="en-US" sz="1800" dirty="0"/>
              <a:t>Application layer firewalls can act as web filters. Security teams can place risky web resources off limits to users. </a:t>
            </a:r>
          </a:p>
          <a:p>
            <a:pPr marL="0" indent="0" algn="just">
              <a:buNone/>
            </a:pPr>
            <a:r>
              <a:rPr lang="en-US" sz="1800" b="1" dirty="0"/>
              <a:t>Disadvantages of proxy firewalls: </a:t>
            </a:r>
          </a:p>
          <a:p>
            <a:pPr algn="just"/>
            <a:r>
              <a:rPr lang="en-US" sz="1800" dirty="0"/>
              <a:t>Proxies tend to have high data overheads. This may result in impaired network performance. </a:t>
            </a:r>
          </a:p>
          <a:p>
            <a:pPr algn="just"/>
            <a:r>
              <a:rPr lang="en-US" sz="1800" dirty="0"/>
              <a:t>Security teams may face higher workloads to maintain appropriate filters. </a:t>
            </a:r>
          </a:p>
          <a:p>
            <a:pPr algn="just"/>
            <a:r>
              <a:rPr lang="en-US" sz="1800" dirty="0"/>
              <a:t>Compatibility issues may arise with web apps and protocols. Application layer or proxy firewalls are well-suited to protecting services that are vulnerable to web threats. For example, they provide extra protection against phishing attacks via malicious links.</a:t>
            </a:r>
            <a:endParaRPr lang="en-IN" sz="1800" dirty="0"/>
          </a:p>
        </p:txBody>
      </p:sp>
    </p:spTree>
    <p:extLst>
      <p:ext uri="{BB962C8B-B14F-4D97-AF65-F5344CB8AC3E}">
        <p14:creationId xmlns:p14="http://schemas.microsoft.com/office/powerpoint/2010/main" val="3909983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584555"/>
            <a:ext cx="10515600" cy="4550237"/>
          </a:xfrm>
        </p:spPr>
        <p:txBody>
          <a:bodyPr>
            <a:normAutofit/>
          </a:bodyPr>
          <a:lstStyle/>
          <a:p>
            <a:pPr marL="0" indent="0" algn="just">
              <a:buNone/>
            </a:pPr>
            <a:r>
              <a:rPr lang="en-IN" b="1" dirty="0"/>
              <a:t>4. Proxy firewalls (Demo):</a:t>
            </a:r>
          </a:p>
          <a:p>
            <a:pPr marL="0" indent="0" algn="just">
              <a:buNone/>
            </a:pPr>
            <a:endParaRPr lang="en-IN" b="1" dirty="0"/>
          </a:p>
        </p:txBody>
      </p:sp>
      <p:pic>
        <p:nvPicPr>
          <p:cNvPr id="4" name="Firewalls_ Application Proxy Firew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3200" y="2133137"/>
            <a:ext cx="6713222" cy="4475482"/>
          </a:xfrm>
          <a:prstGeom prst="rect">
            <a:avLst/>
          </a:prstGeom>
        </p:spPr>
      </p:pic>
    </p:spTree>
    <p:extLst>
      <p:ext uri="{BB962C8B-B14F-4D97-AF65-F5344CB8AC3E}">
        <p14:creationId xmlns:p14="http://schemas.microsoft.com/office/powerpoint/2010/main" val="17467468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5. Next-generation firewalls</a:t>
            </a:r>
          </a:p>
          <a:p>
            <a:pPr algn="just"/>
            <a:r>
              <a:rPr lang="en-US" sz="1800" b="1" dirty="0"/>
              <a:t>Next-generation firewalls (NGFWs) build on other firewall types and add extra functionality.</a:t>
            </a:r>
            <a:r>
              <a:rPr lang="en-US" sz="1800" dirty="0"/>
              <a:t> Generally, an NGFW will blend packet inspection with the contextual controls offered by </a:t>
            </a:r>
            <a:r>
              <a:rPr lang="en-US" sz="1800" dirty="0" err="1"/>
              <a:t>Stateful</a:t>
            </a:r>
            <a:r>
              <a:rPr lang="en-US" sz="1800" dirty="0"/>
              <a:t> firewalls. </a:t>
            </a:r>
          </a:p>
          <a:p>
            <a:pPr algn="just"/>
            <a:r>
              <a:rPr lang="en-US" sz="1800" dirty="0"/>
              <a:t>NGFW services offer deep security controls to protect sensitive data. Deep Packet Inspection (DPI) analyzes the content of data packets, not just header information. This extra knowledge allows the firewall to verify the authenticity of HTTP transfers. The result is improved web security. </a:t>
            </a:r>
          </a:p>
          <a:p>
            <a:pPr algn="just"/>
            <a:r>
              <a:rPr lang="en-US" sz="1800" dirty="0"/>
              <a:t>Anti-malware and antivirus scanning extend protection further. NGFWs also commonly include intrusion prevention and detection systems (IDS/IPS). Intrusion prevention services detect possible threats and deliver alerts before attacks become critical.</a:t>
            </a:r>
            <a:endParaRPr lang="en-IN" sz="1800" dirty="0"/>
          </a:p>
        </p:txBody>
      </p:sp>
    </p:spTree>
    <p:extLst>
      <p:ext uri="{BB962C8B-B14F-4D97-AF65-F5344CB8AC3E}">
        <p14:creationId xmlns:p14="http://schemas.microsoft.com/office/powerpoint/2010/main" val="930492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latin typeface="Arial Black" panose="020B0A04020102020204" pitchFamily="34" charset="0"/>
              </a:rPr>
              <a:t>Firewalls Based on </a:t>
            </a:r>
            <a:r>
              <a:rPr lang="en-US" sz="3200" b="1" dirty="0">
                <a:solidFill>
                  <a:srgbClr val="FF0000"/>
                </a:solidFill>
                <a:latin typeface="Arial Black" panose="020B0A04020102020204" pitchFamily="34" charset="0"/>
              </a:rPr>
              <a:t>Method of Operation</a:t>
            </a:r>
            <a:endParaRPr lang="en-IN" sz="3200" b="1"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50237"/>
          </a:xfrm>
        </p:spPr>
        <p:txBody>
          <a:bodyPr>
            <a:normAutofit/>
          </a:bodyPr>
          <a:lstStyle/>
          <a:p>
            <a:pPr marL="0" indent="0" algn="just">
              <a:buNone/>
            </a:pPr>
            <a:r>
              <a:rPr lang="en-IN" b="1" dirty="0"/>
              <a:t>5. Next-generation firewalls</a:t>
            </a:r>
          </a:p>
          <a:p>
            <a:pPr marL="0" indent="0" algn="just">
              <a:buNone/>
            </a:pPr>
            <a:r>
              <a:rPr lang="en-US" sz="1800" b="1" dirty="0"/>
              <a:t>Advantages of next generation firewalls: </a:t>
            </a:r>
          </a:p>
          <a:p>
            <a:pPr algn="just"/>
            <a:r>
              <a:rPr lang="en-US" sz="1800" dirty="0"/>
              <a:t>In-depth threat protection against malware and viruses. Traffic passes multiple filters before reaching network devices. </a:t>
            </a:r>
          </a:p>
          <a:p>
            <a:pPr algn="just"/>
            <a:r>
              <a:rPr lang="en-US" sz="1800" dirty="0"/>
              <a:t>Delivery of deep security insights to inform threat mitigation strategies. </a:t>
            </a:r>
          </a:p>
          <a:p>
            <a:pPr algn="just"/>
            <a:r>
              <a:rPr lang="en-US" sz="1800" dirty="0"/>
              <a:t>Contextual analysis adapts to emerging threats. Next generation firewalls often detect threats that other firewalls cannot. </a:t>
            </a:r>
          </a:p>
          <a:p>
            <a:pPr marL="0" indent="0" algn="just">
              <a:buNone/>
            </a:pPr>
            <a:r>
              <a:rPr lang="en-US" sz="1800" b="1" dirty="0"/>
              <a:t>Disadvantages of next generation firewalls: </a:t>
            </a:r>
          </a:p>
          <a:p>
            <a:pPr algn="just"/>
            <a:r>
              <a:rPr lang="en-US" sz="1800" dirty="0"/>
              <a:t>NGFW systems have higher setup and maintenance costs than alternative firewall varieties. </a:t>
            </a:r>
          </a:p>
          <a:p>
            <a:pPr algn="just"/>
            <a:r>
              <a:rPr lang="en-US" sz="1800" dirty="0"/>
              <a:t>Users may need to integrate NGFW systems with SIEM technology and access controls to maximize their effectiveness. </a:t>
            </a:r>
            <a:endParaRPr lang="en-IN" sz="1800" dirty="0"/>
          </a:p>
        </p:txBody>
      </p:sp>
    </p:spTree>
    <p:extLst>
      <p:ext uri="{BB962C8B-B14F-4D97-AF65-F5344CB8AC3E}">
        <p14:creationId xmlns:p14="http://schemas.microsoft.com/office/powerpoint/2010/main" val="2136077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EBFE1-153C-1596-FE41-4FDA2CB646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34D90E-9204-5B75-23F6-CFC557B3A7A0}"/>
              </a:ext>
            </a:extLst>
          </p:cNvPr>
          <p:cNvSpPr>
            <a:spLocks noGrp="1"/>
          </p:cNvSpPr>
          <p:nvPr>
            <p:ph type="title"/>
          </p:nvPr>
        </p:nvSpPr>
        <p:spPr>
          <a:xfrm>
            <a:off x="4553733" y="548465"/>
            <a:ext cx="6798541" cy="792656"/>
          </a:xfrm>
        </p:spPr>
        <p:txBody>
          <a:bodyPr anchor="b">
            <a:normAutofit/>
          </a:bodyPr>
          <a:lstStyle/>
          <a:p>
            <a:pPr algn="ctr"/>
            <a:r>
              <a:rPr lang="en-US" sz="3600" b="1" dirty="0">
                <a:solidFill>
                  <a:srgbClr val="FF0000"/>
                </a:solidFill>
                <a:latin typeface="Arial Black" panose="020B0A04020102020204" pitchFamily="34" charset="0"/>
              </a:rPr>
              <a:t>Firewall Architectures</a:t>
            </a:r>
          </a:p>
        </p:txBody>
      </p:sp>
      <p:pic>
        <p:nvPicPr>
          <p:cNvPr id="14" name="Picture 13" descr="Padlock on computer motherboard">
            <a:extLst>
              <a:ext uri="{FF2B5EF4-FFF2-40B4-BE49-F238E27FC236}">
                <a16:creationId xmlns:a16="http://schemas.microsoft.com/office/drawing/2014/main" id="{E8FCBA75-86F8-9F0A-0589-AA892782E7A7}"/>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733F980-FEFF-3530-1A41-4BDB17F9AA23}"/>
              </a:ext>
            </a:extLst>
          </p:cNvPr>
          <p:cNvSpPr>
            <a:spLocks noGrp="1"/>
          </p:cNvSpPr>
          <p:nvPr>
            <p:ph idx="1"/>
          </p:nvPr>
        </p:nvSpPr>
        <p:spPr>
          <a:xfrm>
            <a:off x="4596235" y="1690502"/>
            <a:ext cx="7008332" cy="3705217"/>
          </a:xfrm>
        </p:spPr>
        <p:txBody>
          <a:bodyPr>
            <a:normAutofit/>
          </a:bodyPr>
          <a:lstStyle/>
          <a:p>
            <a:pPr algn="just"/>
            <a:r>
              <a:rPr lang="en-IN" sz="1600" dirty="0">
                <a:latin typeface="Söhne"/>
              </a:rPr>
              <a:t>Screening Router</a:t>
            </a:r>
          </a:p>
          <a:p>
            <a:pPr algn="just"/>
            <a:r>
              <a:rPr lang="en-US" sz="1600" dirty="0">
                <a:latin typeface="Söhne"/>
              </a:rPr>
              <a:t>Dual Homed Gateway</a:t>
            </a:r>
          </a:p>
          <a:p>
            <a:pPr algn="just"/>
            <a:r>
              <a:rPr lang="en-US" sz="1600" dirty="0">
                <a:latin typeface="Söhne"/>
              </a:rPr>
              <a:t>Screened Host Router</a:t>
            </a:r>
          </a:p>
          <a:p>
            <a:pPr algn="just"/>
            <a:r>
              <a:rPr lang="en-US" sz="1600" dirty="0">
                <a:latin typeface="Söhne"/>
              </a:rPr>
              <a:t>Screened Subnet Architecture</a:t>
            </a:r>
          </a:p>
        </p:txBody>
      </p:sp>
    </p:spTree>
    <p:extLst>
      <p:ext uri="{BB962C8B-B14F-4D97-AF65-F5344CB8AC3E}">
        <p14:creationId xmlns:p14="http://schemas.microsoft.com/office/powerpoint/2010/main" val="1593964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400" dirty="0">
                <a:latin typeface="Söhne"/>
              </a:rPr>
              <a:t>A firewall, protecting the local network perimeter, is considered as an organization's network </a:t>
            </a:r>
            <a:r>
              <a:rPr lang="en-US" sz="1400" b="1" dirty="0">
                <a:solidFill>
                  <a:srgbClr val="FF0000"/>
                </a:solidFill>
                <a:latin typeface="Söhne"/>
              </a:rPr>
              <a:t>first line of defense</a:t>
            </a:r>
            <a:r>
              <a:rPr lang="en-US" sz="1400" dirty="0">
                <a:latin typeface="Söhne"/>
              </a:rPr>
              <a:t>. It is designed to comply with the three major aspects of computer security: confidentiality, integrity, and availability. </a:t>
            </a:r>
          </a:p>
          <a:p>
            <a:pPr algn="just"/>
            <a:r>
              <a:rPr lang="en-US" sz="1400" dirty="0">
                <a:latin typeface="Söhne"/>
              </a:rPr>
              <a:t>It preserves </a:t>
            </a:r>
            <a:r>
              <a:rPr lang="en-US" sz="1400" b="1" dirty="0">
                <a:solidFill>
                  <a:srgbClr val="FF0000"/>
                </a:solidFill>
                <a:latin typeface="Söhne"/>
              </a:rPr>
              <a:t>confidentiality</a:t>
            </a:r>
            <a:r>
              <a:rPr lang="en-US" sz="1400" dirty="0">
                <a:latin typeface="Söhne"/>
              </a:rPr>
              <a:t> by protecting information that might be important. It attempts to prevent unauthorized access to information to enforce confidentiality as well as </a:t>
            </a:r>
            <a:r>
              <a:rPr lang="en-US" sz="1400" b="1" dirty="0">
                <a:solidFill>
                  <a:srgbClr val="FF0000"/>
                </a:solidFill>
                <a:latin typeface="Söhne"/>
              </a:rPr>
              <a:t>integrity</a:t>
            </a:r>
            <a:r>
              <a:rPr lang="en-US" sz="1400" dirty="0">
                <a:latin typeface="Söhne"/>
              </a:rPr>
              <a:t>. </a:t>
            </a:r>
          </a:p>
          <a:p>
            <a:pPr algn="just"/>
            <a:r>
              <a:rPr lang="en-US" sz="1400" dirty="0">
                <a:latin typeface="Söhne"/>
              </a:rPr>
              <a:t>It regulates data </a:t>
            </a:r>
            <a:r>
              <a:rPr lang="en-US" sz="1400" b="1" dirty="0">
                <a:solidFill>
                  <a:srgbClr val="FF0000"/>
                </a:solidFill>
                <a:latin typeface="Söhne"/>
              </a:rPr>
              <a:t>availability</a:t>
            </a:r>
            <a:r>
              <a:rPr lang="en-US" sz="1400" dirty="0">
                <a:latin typeface="Söhne"/>
              </a:rPr>
              <a:t> by filtering the traffic. The firewall can be adjusted to allow for information availability for authorized users. As a result, it is more than just one piece of hardware or software, it is more like a conceptual design that performs specific functions. </a:t>
            </a:r>
          </a:p>
          <a:p>
            <a:pPr algn="just"/>
            <a:r>
              <a:rPr lang="en-US" sz="1400" dirty="0">
                <a:latin typeface="Söhne"/>
              </a:rPr>
              <a:t>The main function of a firewall is to determine whether a traffic segment should be allowed or blocked. A firewall can be seen as a security point where content coming in or out is checked before being allowed to pass through.</a:t>
            </a:r>
          </a:p>
        </p:txBody>
      </p:sp>
    </p:spTree>
    <p:extLst>
      <p:ext uri="{BB962C8B-B14F-4D97-AF65-F5344CB8AC3E}">
        <p14:creationId xmlns:p14="http://schemas.microsoft.com/office/powerpoint/2010/main" val="757440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EB49-63AF-E5CA-FC91-6CF676B002D4}"/>
              </a:ext>
            </a:extLst>
          </p:cNvPr>
          <p:cNvSpPr>
            <a:spLocks noGrp="1"/>
          </p:cNvSpPr>
          <p:nvPr>
            <p:ph type="title"/>
          </p:nvPr>
        </p:nvSpPr>
        <p:spPr/>
        <p:txBody>
          <a:bodyPr/>
          <a:lstStyle/>
          <a:p>
            <a:r>
              <a:rPr lang="en-IN" sz="3200" b="1" dirty="0">
                <a:latin typeface="Arial Black" panose="020B0A04020102020204" pitchFamily="34" charset="0"/>
              </a:rPr>
              <a:t>1. Screening</a:t>
            </a:r>
            <a:r>
              <a:rPr lang="en-IN" dirty="0"/>
              <a:t> </a:t>
            </a:r>
            <a:r>
              <a:rPr lang="en-IN" sz="3200" b="1" dirty="0">
                <a:latin typeface="Arial Black" panose="020B0A04020102020204" pitchFamily="34" charset="0"/>
              </a:rPr>
              <a:t>Router</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4956DEA-63EB-89F7-F475-29D611E33582}"/>
              </a:ext>
            </a:extLst>
          </p:cNvPr>
          <p:cNvSpPr>
            <a:spLocks noGrp="1"/>
          </p:cNvSpPr>
          <p:nvPr>
            <p:ph idx="1"/>
          </p:nvPr>
        </p:nvSpPr>
        <p:spPr/>
        <p:txBody>
          <a:bodyPr>
            <a:normAutofit/>
          </a:bodyPr>
          <a:lstStyle/>
          <a:p>
            <a:pPr algn="just"/>
            <a:r>
              <a:rPr lang="en-US" sz="1800" dirty="0"/>
              <a:t>The intrinsic and simplest form of firewall implementation involves using the screening router. </a:t>
            </a:r>
            <a:r>
              <a:rPr lang="en-US" sz="1800" b="1" i="1" dirty="0"/>
              <a:t>The screening router represents the technique of running the packet filtering technology on the router. </a:t>
            </a:r>
          </a:p>
          <a:p>
            <a:pPr algn="just"/>
            <a:r>
              <a:rPr lang="en-US" sz="1800" dirty="0"/>
              <a:t>This single router aims to protect the entire network. </a:t>
            </a:r>
            <a:r>
              <a:rPr lang="en-US" sz="1800" b="1" i="1" dirty="0"/>
              <a:t>It screens all the incoming or outgoing data packets across the network by analyzing the packet headers. </a:t>
            </a:r>
          </a:p>
          <a:p>
            <a:pPr algn="just"/>
            <a:r>
              <a:rPr lang="en-US" sz="1800" dirty="0"/>
              <a:t>To implement this firewall architecture, one will need a router device and can simply configure the router with packet filtering rules. </a:t>
            </a:r>
          </a:p>
          <a:p>
            <a:pPr algn="just"/>
            <a:r>
              <a:rPr lang="en-US" sz="1800" dirty="0"/>
              <a:t>The screening router architecture is transparent to the networks involved in the system. Screening routers are easy to implement that results in a low-cost architecture when compared with others. During implementation, there are no changes that have to be made to the client application.</a:t>
            </a:r>
          </a:p>
          <a:p>
            <a:pPr algn="just"/>
            <a:r>
              <a:rPr lang="en-US" sz="1800" dirty="0"/>
              <a:t>Due to transparency of the architecture, there is always a reasonable potential risk of breaking into the system. </a:t>
            </a:r>
            <a:r>
              <a:rPr lang="en-US" sz="1800" b="1" i="1" dirty="0"/>
              <a:t>The screening router is limited to a single point of failure, which could collapse the whole system. </a:t>
            </a:r>
            <a:r>
              <a:rPr lang="en-US" sz="1800" dirty="0"/>
              <a:t>The screening router also lacks the most significant logging feature and user authentication mechanism. It does not offer the defense-in-depth feature and cannot handle certain network traffic. It is also not possible to add complex firewall rulesets to the screening routers. </a:t>
            </a:r>
            <a:r>
              <a:rPr lang="en-US" sz="1800" b="1" i="1" dirty="0">
                <a:solidFill>
                  <a:srgbClr val="FF0000"/>
                </a:solidFill>
              </a:rPr>
              <a:t>Overall, the screening router cannot typically provide adequate and advanced techniques and features to meet the needs of a complex system.</a:t>
            </a:r>
          </a:p>
        </p:txBody>
      </p:sp>
    </p:spTree>
    <p:extLst>
      <p:ext uri="{BB962C8B-B14F-4D97-AF65-F5344CB8AC3E}">
        <p14:creationId xmlns:p14="http://schemas.microsoft.com/office/powerpoint/2010/main" val="2855679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1109F-5992-CA16-E54F-4EFCA18D0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F9FBB-D9BF-040F-AAFB-5417375A0D52}"/>
              </a:ext>
            </a:extLst>
          </p:cNvPr>
          <p:cNvSpPr>
            <a:spLocks noGrp="1"/>
          </p:cNvSpPr>
          <p:nvPr>
            <p:ph type="title"/>
          </p:nvPr>
        </p:nvSpPr>
        <p:spPr/>
        <p:txBody>
          <a:bodyPr/>
          <a:lstStyle/>
          <a:p>
            <a:r>
              <a:rPr lang="en-IN" sz="3200" b="1" dirty="0">
                <a:latin typeface="Arial Black" panose="020B0A04020102020204" pitchFamily="34" charset="0"/>
              </a:rPr>
              <a:t>2. Dual Homed Gateway</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22A697D1-FD24-8ACB-08E3-8E2C8B3D6D3F}"/>
              </a:ext>
            </a:extLst>
          </p:cNvPr>
          <p:cNvSpPr>
            <a:spLocks noGrp="1"/>
          </p:cNvSpPr>
          <p:nvPr>
            <p:ph idx="1"/>
          </p:nvPr>
        </p:nvSpPr>
        <p:spPr>
          <a:xfrm>
            <a:off x="655917" y="1690688"/>
            <a:ext cx="4856482" cy="4351338"/>
          </a:xfrm>
        </p:spPr>
        <p:txBody>
          <a:bodyPr>
            <a:normAutofit fontScale="85000" lnSpcReduction="10000"/>
          </a:bodyPr>
          <a:lstStyle/>
          <a:p>
            <a:pPr algn="just"/>
            <a:r>
              <a:rPr lang="en-US" sz="2000" dirty="0"/>
              <a:t>A dual-homed host architecture is built around the dual-homed host computer, a computer which has at least two network interfaces. </a:t>
            </a:r>
          </a:p>
          <a:p>
            <a:pPr algn="just"/>
            <a:r>
              <a:rPr lang="en-US" sz="2000" dirty="0"/>
              <a:t>Such a host could act as a router between the networks these interfaces are attached to; it is capable of routing IP packets from one network to another. However, to implement a dual-homed host type of firewalls architecture, you disable this routing function. </a:t>
            </a:r>
          </a:p>
          <a:p>
            <a:pPr algn="just"/>
            <a:r>
              <a:rPr lang="en-US" sz="2000" dirty="0"/>
              <a:t>Thus, IP packets from one network (e.g., the Internet) are not directly routed to the other network (e.g., the internal, protected network).</a:t>
            </a:r>
          </a:p>
          <a:p>
            <a:pPr algn="just"/>
            <a:r>
              <a:rPr lang="en-US" sz="2000" dirty="0"/>
              <a:t>Systems inside the firewall can communicate with the dual-homed host, and systems outside the firewall (on the Internet) can communicate with the dual-homed host, but these systems can't communicate directly with each other. IP traffic between them is completely blocked. </a:t>
            </a:r>
          </a:p>
        </p:txBody>
      </p:sp>
      <p:pic>
        <p:nvPicPr>
          <p:cNvPr id="1026" name="Picture 2" descr="Figure 4.3">
            <a:extLst>
              <a:ext uri="{FF2B5EF4-FFF2-40B4-BE49-F238E27FC236}">
                <a16:creationId xmlns:a16="http://schemas.microsoft.com/office/drawing/2014/main" id="{532058B8-103A-93ED-2BBD-26656A9FD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0181" y="1995055"/>
            <a:ext cx="6017784" cy="3380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530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52BD-18E5-C7A9-473C-6F828574B8C2}"/>
              </a:ext>
            </a:extLst>
          </p:cNvPr>
          <p:cNvSpPr>
            <a:spLocks noGrp="1"/>
          </p:cNvSpPr>
          <p:nvPr>
            <p:ph type="title"/>
          </p:nvPr>
        </p:nvSpPr>
        <p:spPr/>
        <p:txBody>
          <a:bodyPr/>
          <a:lstStyle/>
          <a:p>
            <a:r>
              <a:rPr lang="en-IN" sz="3200" b="1" dirty="0">
                <a:latin typeface="Arial Black" panose="020B0A04020102020204" pitchFamily="34" charset="0"/>
              </a:rPr>
              <a:t>2. Dual</a:t>
            </a:r>
            <a:r>
              <a:rPr lang="en-IN" sz="4400" b="1" dirty="0">
                <a:latin typeface="Arial Black" panose="020B0A04020102020204" pitchFamily="34" charset="0"/>
              </a:rPr>
              <a:t> </a:t>
            </a:r>
            <a:r>
              <a:rPr lang="en-IN" sz="3200" b="1" dirty="0">
                <a:latin typeface="Arial Black" panose="020B0A04020102020204" pitchFamily="34" charset="0"/>
              </a:rPr>
              <a:t>Homed Gateway (cont.)</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3B49FF95-D631-40E7-B150-F2D4BD8B39BD}"/>
              </a:ext>
            </a:extLst>
          </p:cNvPr>
          <p:cNvSpPr>
            <a:spLocks noGrp="1"/>
          </p:cNvSpPr>
          <p:nvPr>
            <p:ph idx="1"/>
          </p:nvPr>
        </p:nvSpPr>
        <p:spPr/>
        <p:txBody>
          <a:bodyPr/>
          <a:lstStyle/>
          <a:p>
            <a:pPr algn="just"/>
            <a:r>
              <a:rPr lang="en-US" sz="1800" b="1" i="1" dirty="0"/>
              <a:t>Dual-homed hosts can provide a very high level of control. </a:t>
            </a:r>
            <a:r>
              <a:rPr lang="en-US" sz="1800" dirty="0"/>
              <a:t>If you aren't allowing packets to go between external and internal networks at all, you can be sure that any packet on the internal network that has an external source is evidence of some kind of security problem. </a:t>
            </a:r>
          </a:p>
          <a:p>
            <a:pPr algn="just"/>
            <a:r>
              <a:rPr lang="en-US" sz="1800" dirty="0"/>
              <a:t>In some cases, a dual-homed host will allow you to reject connections that claim to be for a particular service but that don't actually contain the right kind of data. (A packet filtering system, on the other hand, has difficulty with this level of control.) However, it takes considerable work to consistently take advantage of the potential advantages of dual-homed hosts. </a:t>
            </a:r>
          </a:p>
        </p:txBody>
      </p:sp>
    </p:spTree>
    <p:extLst>
      <p:ext uri="{BB962C8B-B14F-4D97-AF65-F5344CB8AC3E}">
        <p14:creationId xmlns:p14="http://schemas.microsoft.com/office/powerpoint/2010/main" val="1702781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2A78A-F3E7-735C-F39A-1C3A59294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68593-5757-8727-23FE-A0F2E0B36DD9}"/>
              </a:ext>
            </a:extLst>
          </p:cNvPr>
          <p:cNvSpPr>
            <a:spLocks noGrp="1"/>
          </p:cNvSpPr>
          <p:nvPr>
            <p:ph type="title"/>
          </p:nvPr>
        </p:nvSpPr>
        <p:spPr/>
        <p:txBody>
          <a:bodyPr/>
          <a:lstStyle/>
          <a:p>
            <a:r>
              <a:rPr lang="en-IN" sz="3200" b="1" dirty="0">
                <a:latin typeface="Arial Black" panose="020B0A04020102020204" pitchFamily="34" charset="0"/>
              </a:rPr>
              <a:t>3. Screened Host Router</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8A5ABD2-A318-3731-C372-9411AC5E3A2A}"/>
              </a:ext>
            </a:extLst>
          </p:cNvPr>
          <p:cNvSpPr>
            <a:spLocks noGrp="1"/>
          </p:cNvSpPr>
          <p:nvPr>
            <p:ph idx="1"/>
          </p:nvPr>
        </p:nvSpPr>
        <p:spPr>
          <a:xfrm>
            <a:off x="838200" y="1825625"/>
            <a:ext cx="5156200" cy="4351338"/>
          </a:xfrm>
        </p:spPr>
        <p:txBody>
          <a:bodyPr/>
          <a:lstStyle/>
          <a:p>
            <a:pPr algn="just"/>
            <a:r>
              <a:rPr lang="en-US" sz="1700" dirty="0"/>
              <a:t>Whereas a dual-homed host architecture provides services from a host that's attached to multiple networks (but has routing turned off), a screened host architecture provides services from a host that's attached to only the internal network, using a separate router. </a:t>
            </a:r>
          </a:p>
          <a:p>
            <a:pPr algn="just"/>
            <a:r>
              <a:rPr lang="en-US" sz="1700" dirty="0"/>
              <a:t>In this architecture, the primary security is provided by packet filtering. </a:t>
            </a:r>
          </a:p>
        </p:txBody>
      </p:sp>
      <p:pic>
        <p:nvPicPr>
          <p:cNvPr id="2050" name="Picture 2" descr="Figure 4.4">
            <a:extLst>
              <a:ext uri="{FF2B5EF4-FFF2-40B4-BE49-F238E27FC236}">
                <a16:creationId xmlns:a16="http://schemas.microsoft.com/office/drawing/2014/main" id="{4EFDEC01-95ED-2EA5-29DC-8A2838CDC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956665"/>
            <a:ext cx="5656061"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831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0BF4A-3631-CA41-DCDE-A34272E76E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A1F863-D3FA-563B-4E97-426F382EF779}"/>
              </a:ext>
            </a:extLst>
          </p:cNvPr>
          <p:cNvSpPr>
            <a:spLocks noGrp="1"/>
          </p:cNvSpPr>
          <p:nvPr>
            <p:ph type="title"/>
          </p:nvPr>
        </p:nvSpPr>
        <p:spPr/>
        <p:txBody>
          <a:bodyPr/>
          <a:lstStyle/>
          <a:p>
            <a:r>
              <a:rPr lang="en-IN" sz="3200" b="1" dirty="0">
                <a:latin typeface="Arial Black" panose="020B0A04020102020204" pitchFamily="34" charset="0"/>
              </a:rPr>
              <a:t>3. Screened Host Router</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59D964BE-A226-AC4A-3348-60844EE3528B}"/>
              </a:ext>
            </a:extLst>
          </p:cNvPr>
          <p:cNvSpPr>
            <a:spLocks noGrp="1"/>
          </p:cNvSpPr>
          <p:nvPr>
            <p:ph idx="1"/>
          </p:nvPr>
        </p:nvSpPr>
        <p:spPr>
          <a:xfrm>
            <a:off x="736600" y="1770206"/>
            <a:ext cx="5156200" cy="4351338"/>
          </a:xfrm>
        </p:spPr>
        <p:txBody>
          <a:bodyPr>
            <a:normAutofit/>
          </a:bodyPr>
          <a:lstStyle/>
          <a:p>
            <a:pPr algn="just">
              <a:lnSpc>
                <a:spcPct val="100000"/>
              </a:lnSpc>
            </a:pPr>
            <a:r>
              <a:rPr lang="en-US" sz="1800" dirty="0"/>
              <a:t>The bastion host sits on the internal network. The packet filtering on the screening router is set up in such a way that the bastion host is the only system on the internal network that hosts on the Internet can open connections to (for example, to deliver incoming email). </a:t>
            </a:r>
          </a:p>
          <a:p>
            <a:pPr marL="0" indent="0" algn="just">
              <a:lnSpc>
                <a:spcPct val="100000"/>
              </a:lnSpc>
              <a:buNone/>
            </a:pPr>
            <a:endParaRPr lang="en-US" sz="1800" dirty="0"/>
          </a:p>
          <a:p>
            <a:pPr algn="just">
              <a:lnSpc>
                <a:spcPct val="100000"/>
              </a:lnSpc>
            </a:pPr>
            <a:r>
              <a:rPr lang="en-US" sz="1800" dirty="0"/>
              <a:t>Even then, only certain types of connections are allowed. Any external system trying to access internal systems or services will have to connect to this host. The bastion host thus needs to maintain a high level of host security. The packet filtering also permits the bastion host to open allowable connections to the outside world</a:t>
            </a:r>
          </a:p>
        </p:txBody>
      </p:sp>
      <p:pic>
        <p:nvPicPr>
          <p:cNvPr id="2050" name="Picture 2" descr="Figure 4.4">
            <a:extLst>
              <a:ext uri="{FF2B5EF4-FFF2-40B4-BE49-F238E27FC236}">
                <a16:creationId xmlns:a16="http://schemas.microsoft.com/office/drawing/2014/main" id="{591F5AB0-BA90-FDAA-28F0-8726B3557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956665"/>
            <a:ext cx="5656061"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892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911B2-154E-5CAB-ECC6-2AB6BECE92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9A09D-B866-12C1-BF8D-79AA5B9ED6EE}"/>
              </a:ext>
            </a:extLst>
          </p:cNvPr>
          <p:cNvSpPr>
            <a:spLocks noGrp="1"/>
          </p:cNvSpPr>
          <p:nvPr>
            <p:ph type="title"/>
          </p:nvPr>
        </p:nvSpPr>
        <p:spPr/>
        <p:txBody>
          <a:bodyPr/>
          <a:lstStyle/>
          <a:p>
            <a:r>
              <a:rPr lang="en-IN" sz="3200" b="1" dirty="0">
                <a:latin typeface="Arial Black" panose="020B0A04020102020204" pitchFamily="34" charset="0"/>
              </a:rPr>
              <a:t>3. Screened Host Router</a:t>
            </a:r>
            <a:endParaRPr lang="en-US" sz="32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FD2CB43B-887D-14BF-B99E-6D5940E629FA}"/>
              </a:ext>
            </a:extLst>
          </p:cNvPr>
          <p:cNvSpPr>
            <a:spLocks noGrp="1"/>
          </p:cNvSpPr>
          <p:nvPr>
            <p:ph idx="1"/>
          </p:nvPr>
        </p:nvSpPr>
        <p:spPr>
          <a:xfrm>
            <a:off x="736600" y="1770206"/>
            <a:ext cx="5156200" cy="4351338"/>
          </a:xfrm>
        </p:spPr>
        <p:txBody>
          <a:bodyPr>
            <a:normAutofit/>
          </a:bodyPr>
          <a:lstStyle/>
          <a:p>
            <a:pPr algn="just">
              <a:lnSpc>
                <a:spcPct val="100000"/>
              </a:lnSpc>
            </a:pPr>
            <a:r>
              <a:rPr lang="en-US" sz="2000" dirty="0"/>
              <a:t>Compared to other architectures, however, such as the screened subnet architecture discussed in the following section, there are some disadvantages to the screened host architecture. </a:t>
            </a:r>
          </a:p>
          <a:p>
            <a:pPr algn="just">
              <a:lnSpc>
                <a:spcPct val="100000"/>
              </a:lnSpc>
            </a:pPr>
            <a:r>
              <a:rPr lang="en-US" sz="2000" dirty="0"/>
              <a:t>The major one is that if an attacker manages to break in to the bastion host, there is nothing left in the way of network security between the bastion host and the rest of the internal hosts. The router also presents a single point of failure; if the router is compromised, the entire network is available to an attacker. </a:t>
            </a:r>
          </a:p>
        </p:txBody>
      </p:sp>
      <p:pic>
        <p:nvPicPr>
          <p:cNvPr id="2050" name="Picture 2" descr="Figure 4.4">
            <a:extLst>
              <a:ext uri="{FF2B5EF4-FFF2-40B4-BE49-F238E27FC236}">
                <a16:creationId xmlns:a16="http://schemas.microsoft.com/office/drawing/2014/main" id="{D275D9C3-5C29-DFC7-625A-7C722E56A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956665"/>
            <a:ext cx="5656061"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101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258A9-2C1A-D4F3-2104-15E30DE46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AD470-4271-9EFF-70C9-8C0620CE4649}"/>
              </a:ext>
            </a:extLst>
          </p:cNvPr>
          <p:cNvSpPr>
            <a:spLocks noGrp="1"/>
          </p:cNvSpPr>
          <p:nvPr>
            <p:ph type="title"/>
          </p:nvPr>
        </p:nvSpPr>
        <p:spPr/>
        <p:txBody>
          <a:bodyPr>
            <a:normAutofit/>
          </a:bodyPr>
          <a:lstStyle/>
          <a:p>
            <a:r>
              <a:rPr lang="en-IN" sz="3200" b="1" dirty="0">
                <a:latin typeface="Arial Black" panose="020B0A04020102020204" pitchFamily="34" charset="0"/>
              </a:rPr>
              <a:t>4.</a:t>
            </a:r>
            <a:r>
              <a:rPr lang="en-US" sz="3200" b="1" dirty="0">
                <a:latin typeface="Arial Black" panose="020B0A04020102020204" pitchFamily="34" charset="0"/>
              </a:rPr>
              <a:t> Screened Subnet Architecture</a:t>
            </a:r>
          </a:p>
        </p:txBody>
      </p:sp>
      <p:sp>
        <p:nvSpPr>
          <p:cNvPr id="3" name="Content Placeholder 2">
            <a:extLst>
              <a:ext uri="{FF2B5EF4-FFF2-40B4-BE49-F238E27FC236}">
                <a16:creationId xmlns:a16="http://schemas.microsoft.com/office/drawing/2014/main" id="{DF843BD2-38A6-6F7F-1AD8-30DA515827C7}"/>
              </a:ext>
            </a:extLst>
          </p:cNvPr>
          <p:cNvSpPr>
            <a:spLocks noGrp="1"/>
          </p:cNvSpPr>
          <p:nvPr>
            <p:ph idx="1"/>
          </p:nvPr>
        </p:nvSpPr>
        <p:spPr>
          <a:xfrm>
            <a:off x="736600" y="1770206"/>
            <a:ext cx="5156200" cy="4351338"/>
          </a:xfrm>
        </p:spPr>
        <p:txBody>
          <a:bodyPr>
            <a:normAutofit fontScale="85000" lnSpcReduction="10000"/>
          </a:bodyPr>
          <a:lstStyle/>
          <a:p>
            <a:pPr algn="just">
              <a:lnSpc>
                <a:spcPct val="100000"/>
              </a:lnSpc>
            </a:pPr>
            <a:r>
              <a:rPr lang="en-US" sz="2000" dirty="0"/>
              <a:t>The screened subnet architecture adds an extra layer of security to the screened host architecture by adding a perimeter network that further isolates the internal network from the Internet. Why do this? </a:t>
            </a:r>
          </a:p>
          <a:p>
            <a:pPr algn="just">
              <a:lnSpc>
                <a:spcPct val="100000"/>
              </a:lnSpc>
            </a:pPr>
            <a:r>
              <a:rPr lang="en-US" sz="2000" dirty="0"/>
              <a:t>By their nature, bastion hosts are the most vulnerable machines on your network. Despite your best efforts to protect them, they are the machines most likely to be attacked, because they're the machines that can be attacked. </a:t>
            </a:r>
          </a:p>
          <a:p>
            <a:pPr algn="just">
              <a:lnSpc>
                <a:spcPct val="100000"/>
              </a:lnSpc>
            </a:pPr>
            <a:r>
              <a:rPr lang="en-US" sz="2000" dirty="0"/>
              <a:t>If, as in a screened host architecture, your internal network is wide open to attack from your bastion host, then your bastion host is a very tempting target. There are no other defenses between it and your other internal machines (besides whatever host security they may have, which is usually very little). If someone successfully breaks into the bastion host in a screened host architecture, he's hit the jackpot. </a:t>
            </a:r>
          </a:p>
        </p:txBody>
      </p:sp>
      <p:pic>
        <p:nvPicPr>
          <p:cNvPr id="4098" name="Picture 2" descr="Figure 4.5">
            <a:extLst>
              <a:ext uri="{FF2B5EF4-FFF2-40B4-BE49-F238E27FC236}">
                <a16:creationId xmlns:a16="http://schemas.microsoft.com/office/drawing/2014/main" id="{49FCDC89-D1F8-60FC-BFC9-8B92FC412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02" y="2035897"/>
            <a:ext cx="5492748" cy="351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5487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F6A72-EF84-AB5D-F1E9-A38D82B66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5C4BC-093F-62ED-EAFC-2C852C8412A9}"/>
              </a:ext>
            </a:extLst>
          </p:cNvPr>
          <p:cNvSpPr>
            <a:spLocks noGrp="1"/>
          </p:cNvSpPr>
          <p:nvPr>
            <p:ph type="title"/>
          </p:nvPr>
        </p:nvSpPr>
        <p:spPr/>
        <p:txBody>
          <a:bodyPr>
            <a:normAutofit/>
          </a:bodyPr>
          <a:lstStyle/>
          <a:p>
            <a:r>
              <a:rPr lang="en-IN" sz="3200" b="1" dirty="0">
                <a:latin typeface="Arial Black" panose="020B0A04020102020204" pitchFamily="34" charset="0"/>
              </a:rPr>
              <a:t>4.</a:t>
            </a:r>
            <a:r>
              <a:rPr lang="en-US" sz="3200" b="1" dirty="0">
                <a:latin typeface="Arial Black" panose="020B0A04020102020204" pitchFamily="34" charset="0"/>
              </a:rPr>
              <a:t> Screened Subnet Architecture</a:t>
            </a:r>
          </a:p>
        </p:txBody>
      </p:sp>
      <p:sp>
        <p:nvSpPr>
          <p:cNvPr id="3" name="Content Placeholder 2">
            <a:extLst>
              <a:ext uri="{FF2B5EF4-FFF2-40B4-BE49-F238E27FC236}">
                <a16:creationId xmlns:a16="http://schemas.microsoft.com/office/drawing/2014/main" id="{271DFF9B-7928-AC24-E02D-6CF26BB645C3}"/>
              </a:ext>
            </a:extLst>
          </p:cNvPr>
          <p:cNvSpPr>
            <a:spLocks noGrp="1"/>
          </p:cNvSpPr>
          <p:nvPr>
            <p:ph idx="1"/>
          </p:nvPr>
        </p:nvSpPr>
        <p:spPr>
          <a:xfrm>
            <a:off x="736600" y="1770206"/>
            <a:ext cx="5156200" cy="4351338"/>
          </a:xfrm>
        </p:spPr>
        <p:txBody>
          <a:bodyPr>
            <a:normAutofit lnSpcReduction="10000"/>
          </a:bodyPr>
          <a:lstStyle/>
          <a:p>
            <a:pPr algn="just">
              <a:lnSpc>
                <a:spcPct val="100000"/>
              </a:lnSpc>
            </a:pPr>
            <a:r>
              <a:rPr lang="en-US" sz="1700" dirty="0"/>
              <a:t>By isolating the bastion host on a perimeter network, you can reduce the impact of a break-in on the bastion host. It is no longer an instantaneous jackpot;</a:t>
            </a:r>
          </a:p>
          <a:p>
            <a:pPr algn="just">
              <a:lnSpc>
                <a:spcPct val="100000"/>
              </a:lnSpc>
            </a:pPr>
            <a:r>
              <a:rPr lang="en-US" sz="1700" dirty="0"/>
              <a:t>It gives an intruder some access, but not all. With the simplest type of screened subnet architecture, there are two screening routers, each connected to the perimeter net. One sits between the perimeter net and the internal network, and the other sits between the perimeter net and the external network (usually the Internet). </a:t>
            </a:r>
          </a:p>
          <a:p>
            <a:pPr algn="just">
              <a:lnSpc>
                <a:spcPct val="100000"/>
              </a:lnSpc>
            </a:pPr>
            <a:r>
              <a:rPr lang="en-US" sz="1700" dirty="0"/>
              <a:t>To break into the internal network with this type of architecture, an attacker would have to get past both routers. Even if the attacker somehow broke in to the bastion host, he'd still have to get past the interior router. There is no single vulnerable point that will compromise the internal network. </a:t>
            </a:r>
          </a:p>
        </p:txBody>
      </p:sp>
      <p:pic>
        <p:nvPicPr>
          <p:cNvPr id="4098" name="Picture 2" descr="Figure 4.5">
            <a:extLst>
              <a:ext uri="{FF2B5EF4-FFF2-40B4-BE49-F238E27FC236}">
                <a16:creationId xmlns:a16="http://schemas.microsoft.com/office/drawing/2014/main" id="{07976198-84D7-74B1-64A8-CA500C789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02" y="2035897"/>
            <a:ext cx="5492748" cy="351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29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FED74-8412-3199-4F93-B02D7FB18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D896D-5F07-3D92-11B6-6CC4BEA03394}"/>
              </a:ext>
            </a:extLst>
          </p:cNvPr>
          <p:cNvSpPr>
            <a:spLocks noGrp="1"/>
          </p:cNvSpPr>
          <p:nvPr>
            <p:ph type="title"/>
          </p:nvPr>
        </p:nvSpPr>
        <p:spPr/>
        <p:txBody>
          <a:bodyPr>
            <a:normAutofit/>
          </a:bodyPr>
          <a:lstStyle/>
          <a:p>
            <a:r>
              <a:rPr lang="en-IN" sz="3200" b="1" dirty="0">
                <a:latin typeface="Arial Black" panose="020B0A04020102020204" pitchFamily="34" charset="0"/>
              </a:rPr>
              <a:t>4.</a:t>
            </a:r>
            <a:r>
              <a:rPr lang="en-US" sz="3200" b="1" dirty="0">
                <a:latin typeface="Arial Black" panose="020B0A04020102020204" pitchFamily="34" charset="0"/>
              </a:rPr>
              <a:t> Screened Subnet Architecture</a:t>
            </a:r>
          </a:p>
        </p:txBody>
      </p:sp>
      <p:sp>
        <p:nvSpPr>
          <p:cNvPr id="3" name="Content Placeholder 2">
            <a:extLst>
              <a:ext uri="{FF2B5EF4-FFF2-40B4-BE49-F238E27FC236}">
                <a16:creationId xmlns:a16="http://schemas.microsoft.com/office/drawing/2014/main" id="{28555D8A-B57E-26F4-6E6F-6B0EEF9DC5B5}"/>
              </a:ext>
            </a:extLst>
          </p:cNvPr>
          <p:cNvSpPr>
            <a:spLocks noGrp="1"/>
          </p:cNvSpPr>
          <p:nvPr>
            <p:ph idx="1"/>
          </p:nvPr>
        </p:nvSpPr>
        <p:spPr>
          <a:xfrm>
            <a:off x="736600" y="1770206"/>
            <a:ext cx="5156200" cy="4351338"/>
          </a:xfrm>
        </p:spPr>
        <p:txBody>
          <a:bodyPr>
            <a:normAutofit/>
          </a:bodyPr>
          <a:lstStyle/>
          <a:p>
            <a:pPr algn="just">
              <a:lnSpc>
                <a:spcPct val="100000"/>
              </a:lnSpc>
            </a:pPr>
            <a:r>
              <a:rPr lang="en-US" sz="1700" dirty="0"/>
              <a:t>Some sites go so far as to create a layered series of perimeter nets between the outside world and their interior network. Less trusted and more vulnerable services are placed on the outer perimeter nets, </a:t>
            </a:r>
            <a:r>
              <a:rPr lang="en-US" sz="1700" dirty="0" err="1"/>
              <a:t>fathest</a:t>
            </a:r>
            <a:r>
              <a:rPr lang="en-US" sz="1700" dirty="0"/>
              <a:t> from the interior network. </a:t>
            </a:r>
          </a:p>
          <a:p>
            <a:pPr algn="just">
              <a:lnSpc>
                <a:spcPct val="100000"/>
              </a:lnSpc>
            </a:pPr>
            <a:r>
              <a:rPr lang="en-US" sz="1700" dirty="0"/>
              <a:t>The idea is that an attacker who breaks into a machine on an outer perimeter net will have a harder time successfully attacking internal machines because of the additional layers of security between the outer perimeter and the internal network. </a:t>
            </a:r>
          </a:p>
          <a:p>
            <a:pPr algn="just">
              <a:lnSpc>
                <a:spcPct val="100000"/>
              </a:lnSpc>
            </a:pPr>
            <a:r>
              <a:rPr lang="en-US" sz="1700" dirty="0"/>
              <a:t>This is only true if there is actually some meaning to the different layers, however; if the filtering systems between each layer allow the same things between all layers, the additional layers don't provide any additional security. </a:t>
            </a:r>
          </a:p>
        </p:txBody>
      </p:sp>
      <p:pic>
        <p:nvPicPr>
          <p:cNvPr id="4098" name="Picture 2" descr="Figure 4.5">
            <a:extLst>
              <a:ext uri="{FF2B5EF4-FFF2-40B4-BE49-F238E27FC236}">
                <a16:creationId xmlns:a16="http://schemas.microsoft.com/office/drawing/2014/main" id="{6389BD4E-BC64-F12B-46F0-12B383339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02" y="2035897"/>
            <a:ext cx="5492748" cy="351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3875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EBFE1-153C-1596-FE41-4FDA2CB646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34D90E-9204-5B75-23F6-CFC557B3A7A0}"/>
              </a:ext>
            </a:extLst>
          </p:cNvPr>
          <p:cNvSpPr>
            <a:spLocks noGrp="1"/>
          </p:cNvSpPr>
          <p:nvPr>
            <p:ph type="title"/>
          </p:nvPr>
        </p:nvSpPr>
        <p:spPr>
          <a:xfrm>
            <a:off x="4553733" y="548465"/>
            <a:ext cx="6798541" cy="792656"/>
          </a:xfrm>
        </p:spPr>
        <p:txBody>
          <a:bodyPr anchor="b">
            <a:normAutofit fontScale="90000"/>
          </a:bodyPr>
          <a:lstStyle/>
          <a:p>
            <a:pPr algn="ctr"/>
            <a:r>
              <a:rPr lang="en-US" sz="3600" b="1" dirty="0">
                <a:solidFill>
                  <a:srgbClr val="FF0000"/>
                </a:solidFill>
                <a:latin typeface="Arial Black" panose="020B0A04020102020204" pitchFamily="34" charset="0"/>
              </a:rPr>
              <a:t>Process of Firewall Design</a:t>
            </a:r>
          </a:p>
        </p:txBody>
      </p:sp>
      <p:pic>
        <p:nvPicPr>
          <p:cNvPr id="14" name="Picture 13" descr="Padlock on computer motherboard">
            <a:extLst>
              <a:ext uri="{FF2B5EF4-FFF2-40B4-BE49-F238E27FC236}">
                <a16:creationId xmlns:a16="http://schemas.microsoft.com/office/drawing/2014/main" id="{E8FCBA75-86F8-9F0A-0589-AA892782E7A7}"/>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pic>
        <p:nvPicPr>
          <p:cNvPr id="3" name="Picture 2"/>
          <p:cNvPicPr>
            <a:picLocks noChangeAspect="1"/>
          </p:cNvPicPr>
          <p:nvPr/>
        </p:nvPicPr>
        <p:blipFill>
          <a:blip r:embed="rId3"/>
          <a:stretch>
            <a:fillRect/>
          </a:stretch>
        </p:blipFill>
        <p:spPr>
          <a:xfrm>
            <a:off x="4656768" y="2365318"/>
            <a:ext cx="6921519" cy="2788573"/>
          </a:xfrm>
          <a:prstGeom prst="rect">
            <a:avLst/>
          </a:prstGeom>
        </p:spPr>
      </p:pic>
    </p:spTree>
    <p:extLst>
      <p:ext uri="{BB962C8B-B14F-4D97-AF65-F5344CB8AC3E}">
        <p14:creationId xmlns:p14="http://schemas.microsoft.com/office/powerpoint/2010/main" val="2235220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a:bodyPr>
          <a:lstStyle/>
          <a:p>
            <a:r>
              <a:rPr lang="en-US" b="1" dirty="0">
                <a:latin typeface="Arial Black" panose="020B0A04020102020204" pitchFamily="34" charset="0"/>
              </a:rPr>
              <a:t>Introduction</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400" dirty="0">
                <a:latin typeface="Söhne"/>
              </a:rPr>
              <a:t>Firewalls can be implemented on just one computer or a router, or even on a group of systems (</a:t>
            </a:r>
            <a:r>
              <a:rPr lang="en-US" sz="1400" dirty="0" err="1">
                <a:latin typeface="Söhne"/>
              </a:rPr>
              <a:t>Vacca</a:t>
            </a:r>
            <a:r>
              <a:rPr lang="en-US" sz="1400" dirty="0">
                <a:latin typeface="Söhne"/>
              </a:rPr>
              <a:t> and Ellis 2005). As a result, firewalls can be either software or hardware based.</a:t>
            </a:r>
          </a:p>
          <a:p>
            <a:pPr algn="just"/>
            <a:r>
              <a:rPr lang="en-US" sz="1400" dirty="0">
                <a:latin typeface="Söhne"/>
              </a:rPr>
              <a:t>Each kind has its own pros and cons. </a:t>
            </a:r>
            <a:r>
              <a:rPr lang="en-US" sz="1400" b="1" dirty="0">
                <a:solidFill>
                  <a:srgbClr val="FF0000"/>
                </a:solidFill>
                <a:latin typeface="Söhne"/>
              </a:rPr>
              <a:t>Hardware firewalls</a:t>
            </a:r>
            <a:r>
              <a:rPr lang="en-US" sz="1400" dirty="0">
                <a:latin typeface="Söhne"/>
              </a:rPr>
              <a:t>, also known as firewall appliances, can be really </a:t>
            </a:r>
            <a:r>
              <a:rPr lang="en-US" sz="1400" b="1" dirty="0">
                <a:solidFill>
                  <a:srgbClr val="FF0000"/>
                </a:solidFill>
                <a:latin typeface="Söhne"/>
              </a:rPr>
              <a:t>costly</a:t>
            </a:r>
            <a:r>
              <a:rPr lang="en-US" sz="1400" dirty="0">
                <a:latin typeface="Söhne"/>
              </a:rPr>
              <a:t>. The price tag grows up even more expensive when they need to be upgraded (Michael Stewart 2014). However, they provide a much </a:t>
            </a:r>
            <a:r>
              <a:rPr lang="en-US" sz="1400" b="1" dirty="0">
                <a:solidFill>
                  <a:srgbClr val="FF0000"/>
                </a:solidFill>
                <a:latin typeface="Söhne"/>
              </a:rPr>
              <a:t>higher speed than software firewalls</a:t>
            </a:r>
            <a:r>
              <a:rPr lang="en-US" sz="1400" dirty="0">
                <a:latin typeface="Söhne"/>
              </a:rPr>
              <a:t>, mainly because they have dedicated processors for filtering purposes. </a:t>
            </a:r>
          </a:p>
          <a:p>
            <a:pPr algn="just"/>
            <a:r>
              <a:rPr lang="en-US" sz="1400" dirty="0">
                <a:latin typeface="Söhne"/>
              </a:rPr>
              <a:t>This is especially important in enterprise settings and for multimedia applications (</a:t>
            </a:r>
            <a:r>
              <a:rPr lang="en-US" sz="1400" dirty="0" err="1">
                <a:latin typeface="Söhne"/>
              </a:rPr>
              <a:t>Fulp</a:t>
            </a:r>
            <a:r>
              <a:rPr lang="en-US" sz="1400" dirty="0">
                <a:latin typeface="Söhne"/>
              </a:rPr>
              <a:t> 2017). Additionally, some hardware firewalls possess a wider range of features than the software firewalls (Michael Stewart 2014).</a:t>
            </a:r>
          </a:p>
        </p:txBody>
      </p:sp>
    </p:spTree>
    <p:extLst>
      <p:ext uri="{BB962C8B-B14F-4D97-AF65-F5344CB8AC3E}">
        <p14:creationId xmlns:p14="http://schemas.microsoft.com/office/powerpoint/2010/main" val="2456068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Firewall Planning and Design Processes</a:t>
            </a:r>
            <a:endParaRPr lang="en-IN" b="1" dirty="0"/>
          </a:p>
        </p:txBody>
      </p:sp>
      <p:sp>
        <p:nvSpPr>
          <p:cNvPr id="3" name="Content Placeholder 2"/>
          <p:cNvSpPr>
            <a:spLocks noGrp="1"/>
          </p:cNvSpPr>
          <p:nvPr>
            <p:ph idx="1"/>
          </p:nvPr>
        </p:nvSpPr>
        <p:spPr/>
        <p:txBody>
          <a:bodyPr>
            <a:normAutofit/>
          </a:bodyPr>
          <a:lstStyle/>
          <a:p>
            <a:pPr algn="just"/>
            <a:r>
              <a:rPr lang="en-US" sz="1800" dirty="0"/>
              <a:t>As many people know, </a:t>
            </a:r>
            <a:r>
              <a:rPr lang="en-US" sz="1800" dirty="0">
                <a:solidFill>
                  <a:srgbClr val="FF0000"/>
                </a:solidFill>
              </a:rPr>
              <a:t>firewall design entails far more than just configuration of the firewall</a:t>
            </a:r>
            <a:r>
              <a:rPr lang="en-US" sz="1800" dirty="0"/>
              <a:t>. Processes that comprise an organization’s overall security policy inform decisions such as which firewall features are used, where the firewall is enforced, and ultimately, how the firewall is configured. </a:t>
            </a:r>
          </a:p>
          <a:p>
            <a:pPr algn="just"/>
            <a:r>
              <a:rPr lang="en-US" sz="1800" dirty="0"/>
              <a:t>Firewall technology has evolved from packet filter firewalls to today’s next-generation firewalls, and at each stage, new services and solutions have emerged to address the expanding complexity of the cyber landscape—to protect resources and to stop cyber attackers from breaching the firewall for nefarious purposes. </a:t>
            </a:r>
          </a:p>
          <a:p>
            <a:pPr algn="just"/>
            <a:r>
              <a:rPr lang="en-US" sz="1800" dirty="0"/>
              <a:t>Today’s sophisticated firewalls incorporate a range of features and services that are the outgrowth of these stages of firewall evolution. </a:t>
            </a:r>
            <a:r>
              <a:rPr lang="en-US" sz="1800" dirty="0">
                <a:solidFill>
                  <a:srgbClr val="FF0000"/>
                </a:solidFill>
              </a:rPr>
              <a:t>There are five firewall design tasks that apply whether you plan to deploy a single firewall with limited features or multiple full-featured firewalls for the various areas of your environment. </a:t>
            </a:r>
            <a:endParaRPr lang="en-IN" sz="1800" dirty="0">
              <a:solidFill>
                <a:srgbClr val="FF0000"/>
              </a:solidFill>
            </a:endParaRPr>
          </a:p>
        </p:txBody>
      </p:sp>
    </p:spTree>
    <p:extLst>
      <p:ext uri="{BB962C8B-B14F-4D97-AF65-F5344CB8AC3E}">
        <p14:creationId xmlns:p14="http://schemas.microsoft.com/office/powerpoint/2010/main" val="42394952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1. Identify Security Requirements for Your Organization</a:t>
            </a:r>
            <a:endParaRPr lang="en-IN" b="1" dirty="0"/>
          </a:p>
        </p:txBody>
      </p:sp>
      <p:sp>
        <p:nvSpPr>
          <p:cNvPr id="3" name="Content Placeholder 2"/>
          <p:cNvSpPr>
            <a:spLocks noGrp="1"/>
          </p:cNvSpPr>
          <p:nvPr>
            <p:ph idx="1"/>
          </p:nvPr>
        </p:nvSpPr>
        <p:spPr>
          <a:xfrm>
            <a:off x="838200" y="1753985"/>
            <a:ext cx="10350731" cy="4597545"/>
          </a:xfrm>
        </p:spPr>
        <p:txBody>
          <a:bodyPr>
            <a:noAutofit/>
          </a:bodyPr>
          <a:lstStyle/>
          <a:p>
            <a:pPr marL="0" indent="0">
              <a:buNone/>
            </a:pPr>
            <a:r>
              <a:rPr lang="en-US" sz="1800" dirty="0"/>
              <a:t>Before you can secure your network environment, you need to understand your organization’s resources and security requirements, and your current security posture. </a:t>
            </a:r>
          </a:p>
          <a:p>
            <a:pPr marL="0" indent="0">
              <a:buNone/>
            </a:pPr>
            <a:r>
              <a:rPr lang="en-US" sz="1800" dirty="0"/>
              <a:t>Here are suggestions on how to carry out that assessment: </a:t>
            </a:r>
          </a:p>
          <a:p>
            <a:r>
              <a:rPr lang="en-US" sz="1800" dirty="0"/>
              <a:t>Conduct an investigation to identify </a:t>
            </a:r>
            <a:r>
              <a:rPr lang="en-US" sz="1800" dirty="0">
                <a:solidFill>
                  <a:srgbClr val="FF0000"/>
                </a:solidFill>
              </a:rPr>
              <a:t>what it is that you need to protect</a:t>
            </a:r>
            <a:r>
              <a:rPr lang="en-US" sz="1800" dirty="0"/>
              <a:t>. </a:t>
            </a:r>
          </a:p>
          <a:p>
            <a:r>
              <a:rPr lang="en-US" sz="1800" dirty="0"/>
              <a:t>Catalog your environment’s assets and resources. For example: </a:t>
            </a:r>
          </a:p>
          <a:p>
            <a:pPr lvl="1"/>
            <a:r>
              <a:rPr lang="en-US" sz="1600" dirty="0"/>
              <a:t>Identify resources deployed throughout your campus, including the hardware and software that make up your environment and network. </a:t>
            </a:r>
          </a:p>
          <a:p>
            <a:pPr lvl="1"/>
            <a:r>
              <a:rPr lang="en-US" sz="1600" dirty="0"/>
              <a:t>Characterize your resources. For example, identify publicly available databases and customer-facing systems, resources that have high concentrations of sensitive data, and legacy security devices. </a:t>
            </a:r>
          </a:p>
          <a:p>
            <a:pPr lvl="1"/>
            <a:r>
              <a:rPr lang="en-US" sz="1600" dirty="0"/>
              <a:t>Identify your data. Specify how to handle and protect it. Assign quantifiable value to your resources. Consider data sensitivity and who uses the data. </a:t>
            </a:r>
          </a:p>
          <a:p>
            <a:r>
              <a:rPr lang="en-US" sz="1800" dirty="0"/>
              <a:t>Identify transaction flows. </a:t>
            </a:r>
            <a:r>
              <a:rPr lang="en-US" sz="1800" dirty="0">
                <a:solidFill>
                  <a:srgbClr val="FF0000"/>
                </a:solidFill>
              </a:rPr>
              <a:t>Data is most exposed to risk when it moves. </a:t>
            </a:r>
            <a:endParaRPr lang="en-IN" sz="1800" dirty="0">
              <a:solidFill>
                <a:srgbClr val="FF0000"/>
              </a:solidFill>
            </a:endParaRPr>
          </a:p>
        </p:txBody>
      </p:sp>
    </p:spTree>
    <p:extLst>
      <p:ext uri="{BB962C8B-B14F-4D97-AF65-F5344CB8AC3E}">
        <p14:creationId xmlns:p14="http://schemas.microsoft.com/office/powerpoint/2010/main" val="13998781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1. Identify Security Requirements for Your Organization</a:t>
            </a:r>
            <a:endParaRPr lang="en-IN" b="1" dirty="0"/>
          </a:p>
        </p:txBody>
      </p:sp>
      <p:sp>
        <p:nvSpPr>
          <p:cNvPr id="3" name="Content Placeholder 2"/>
          <p:cNvSpPr>
            <a:spLocks noGrp="1"/>
          </p:cNvSpPr>
          <p:nvPr>
            <p:ph idx="1"/>
          </p:nvPr>
        </p:nvSpPr>
        <p:spPr>
          <a:xfrm>
            <a:off x="838200" y="2025130"/>
            <a:ext cx="10515600" cy="4351338"/>
          </a:xfrm>
        </p:spPr>
        <p:txBody>
          <a:bodyPr>
            <a:normAutofit/>
          </a:bodyPr>
          <a:lstStyle/>
          <a:p>
            <a:pPr algn="just"/>
            <a:r>
              <a:rPr lang="en-US" sz="2000" dirty="0"/>
              <a:t>Note vulnerabilities and potential threats to each resource. Identify systems used by IT-breaches to IT security that could disable the entire network. </a:t>
            </a:r>
          </a:p>
          <a:p>
            <a:pPr algn="just"/>
            <a:r>
              <a:rPr lang="en-US" sz="2000" dirty="0"/>
              <a:t>Scan your Internet address ranges. </a:t>
            </a:r>
          </a:p>
          <a:p>
            <a:pPr algn="just"/>
            <a:r>
              <a:rPr lang="en-US" sz="2000" dirty="0"/>
              <a:t>Identify your partners and guest access network connections. </a:t>
            </a:r>
          </a:p>
          <a:p>
            <a:pPr algn="just"/>
            <a:r>
              <a:rPr lang="en-US" sz="2000" dirty="0">
                <a:solidFill>
                  <a:srgbClr val="FF0000"/>
                </a:solidFill>
              </a:rPr>
              <a:t>Change hats: </a:t>
            </a:r>
            <a:r>
              <a:rPr lang="en-US" sz="2000" dirty="0"/>
              <a:t>View your environment as a cyber attacker would.</a:t>
            </a:r>
          </a:p>
          <a:p>
            <a:pPr algn="just"/>
            <a:r>
              <a:rPr lang="en-US" sz="2000" dirty="0"/>
              <a:t>Ensure that your operating systems and applications are updated with the latest patches. </a:t>
            </a:r>
          </a:p>
          <a:p>
            <a:pPr algn="just"/>
            <a:r>
              <a:rPr lang="en-US" sz="2000" dirty="0"/>
              <a:t>Have a third-party group conduct a vulnerability assessment. The group can identify critical vulnerabilities in your network.</a:t>
            </a:r>
            <a:endParaRPr lang="en-IN" sz="2000" dirty="0"/>
          </a:p>
        </p:txBody>
      </p:sp>
    </p:spTree>
    <p:extLst>
      <p:ext uri="{BB962C8B-B14F-4D97-AF65-F5344CB8AC3E}">
        <p14:creationId xmlns:p14="http://schemas.microsoft.com/office/powerpoint/2010/main" val="42390557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2. Define an Overall Security Policy</a:t>
            </a:r>
            <a:endParaRPr lang="en-IN" b="1" dirty="0"/>
          </a:p>
        </p:txBody>
      </p:sp>
      <p:sp>
        <p:nvSpPr>
          <p:cNvPr id="3" name="Content Placeholder 2"/>
          <p:cNvSpPr>
            <a:spLocks noGrp="1"/>
          </p:cNvSpPr>
          <p:nvPr>
            <p:ph idx="1"/>
          </p:nvPr>
        </p:nvSpPr>
        <p:spPr/>
        <p:txBody>
          <a:bodyPr>
            <a:noAutofit/>
          </a:bodyPr>
          <a:lstStyle/>
          <a:p>
            <a:pPr marL="0" indent="0">
              <a:buNone/>
            </a:pPr>
            <a:r>
              <a:rPr lang="en-US" sz="2000" dirty="0"/>
              <a:t>Regardless of its size, before an enterprise can secure its assets, it requires an effective security policy that does the following: </a:t>
            </a:r>
          </a:p>
          <a:p>
            <a:pPr marL="457200" indent="-457200">
              <a:buFont typeface="+mj-lt"/>
              <a:buAutoNum type="arabicPeriod"/>
            </a:pPr>
            <a:r>
              <a:rPr lang="en-US" sz="2000" dirty="0"/>
              <a:t>Identifies all network resources and their required security </a:t>
            </a:r>
          </a:p>
          <a:p>
            <a:pPr marL="457200" indent="-457200">
              <a:buFont typeface="+mj-lt"/>
              <a:buAutoNum type="arabicPeriod"/>
            </a:pPr>
            <a:r>
              <a:rPr lang="en-US" sz="2000" dirty="0"/>
              <a:t>Includes a network infrastructure map that is revised as systems are added to or removed from the topology </a:t>
            </a:r>
          </a:p>
          <a:p>
            <a:pPr marL="457200" indent="-457200">
              <a:buFont typeface="+mj-lt"/>
              <a:buAutoNum type="arabicPeriod"/>
            </a:pPr>
            <a:r>
              <a:rPr lang="en-US" sz="2000" dirty="0"/>
              <a:t>Encompasses the organization’s firewall philosophy</a:t>
            </a:r>
          </a:p>
          <a:p>
            <a:pPr marL="457200" indent="-457200">
              <a:buFont typeface="+mj-lt"/>
              <a:buAutoNum type="arabicPeriod"/>
            </a:pPr>
            <a:r>
              <a:rPr lang="en-US" sz="2000" dirty="0"/>
              <a:t>Covers permitted communications and access policies and defines access rights and access levels based on employee job functions and roles </a:t>
            </a:r>
          </a:p>
          <a:p>
            <a:pPr marL="457200" indent="-457200">
              <a:buFont typeface="+mj-lt"/>
              <a:buAutoNum type="arabicPeriod"/>
            </a:pPr>
            <a:r>
              <a:rPr lang="en-US" sz="2000" dirty="0"/>
              <a:t>Defines the culture of the organization with respect to security and how its policies are applied </a:t>
            </a:r>
          </a:p>
          <a:p>
            <a:pPr marL="457200" indent="-457200">
              <a:buFont typeface="+mj-lt"/>
              <a:buAutoNum type="arabicPeriod"/>
            </a:pPr>
            <a:r>
              <a:rPr lang="en-US" sz="2000" dirty="0"/>
              <a:t>Defines security threats, how to thwart them, and how to respond to successful attacks.</a:t>
            </a:r>
            <a:endParaRPr lang="en-IN" sz="2000" dirty="0"/>
          </a:p>
        </p:txBody>
      </p:sp>
    </p:spTree>
    <p:extLst>
      <p:ext uri="{BB962C8B-B14F-4D97-AF65-F5344CB8AC3E}">
        <p14:creationId xmlns:p14="http://schemas.microsoft.com/office/powerpoint/2010/main" val="304232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2. Define an Overall Security Policy</a:t>
            </a:r>
            <a:endParaRPr lang="en-IN" dirty="0"/>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6228"/>
          <a:stretch/>
        </p:blipFill>
        <p:spPr>
          <a:xfrm>
            <a:off x="2252430" y="2086495"/>
            <a:ext cx="7687140" cy="420684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16971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3. Define a Firewall Philosophy</a:t>
            </a:r>
            <a:endParaRPr lang="en-IN" b="1" dirty="0"/>
          </a:p>
        </p:txBody>
      </p:sp>
      <p:sp>
        <p:nvSpPr>
          <p:cNvPr id="3" name="Content Placeholder 2"/>
          <p:cNvSpPr>
            <a:spLocks noGrp="1"/>
          </p:cNvSpPr>
          <p:nvPr>
            <p:ph idx="1"/>
          </p:nvPr>
        </p:nvSpPr>
        <p:spPr/>
        <p:txBody>
          <a:bodyPr>
            <a:normAutofit/>
          </a:bodyPr>
          <a:lstStyle/>
          <a:p>
            <a:pPr algn="just"/>
            <a:r>
              <a:rPr lang="en-US" sz="2000" dirty="0"/>
              <a:t>A firewall philosophy is the part of your site’s security policy that applies strictly to the firewall and </a:t>
            </a:r>
            <a:r>
              <a:rPr lang="en-US" sz="2000" dirty="0">
                <a:solidFill>
                  <a:srgbClr val="FF0000"/>
                </a:solidFill>
              </a:rPr>
              <a:t>defines your overall goals for the firewall</a:t>
            </a:r>
            <a:r>
              <a:rPr lang="en-US" sz="2000" dirty="0"/>
              <a:t>. It provides written guidelines that any administrator can follow in implementing the firewall deployment. If you identify how resources, applications, and services are to be protected, it is much easier to define and configure the firewall itself. </a:t>
            </a:r>
          </a:p>
          <a:p>
            <a:pPr algn="just"/>
            <a:r>
              <a:rPr lang="en-US" sz="2000" dirty="0"/>
              <a:t>A firewall philosophy is also essential when new hosts and software are added to the network. It can serve as a means of communicating the current firewall deployment, and factors that contribute to its deployment, to successive IT personnel. </a:t>
            </a:r>
          </a:p>
          <a:p>
            <a:pPr algn="just"/>
            <a:r>
              <a:rPr lang="en-US" sz="2000" dirty="0"/>
              <a:t>Even simple firewalls need a well-documented firewall philosophy to guide their design, deployment, and maintenance. Without one, the firewall itself might become a security problem. Table 2 suggests some components you can include in your own firewall philosophy review document.</a:t>
            </a:r>
            <a:endParaRPr lang="en-IN" sz="2000" dirty="0"/>
          </a:p>
        </p:txBody>
      </p:sp>
    </p:spTree>
    <p:extLst>
      <p:ext uri="{BB962C8B-B14F-4D97-AF65-F5344CB8AC3E}">
        <p14:creationId xmlns:p14="http://schemas.microsoft.com/office/powerpoint/2010/main" val="3729157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3. Define a Firewall Philosophy</a:t>
            </a:r>
            <a:endParaRPr lang="en-IN" b="1"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7378"/>
          <a:stretch/>
        </p:blipFill>
        <p:spPr>
          <a:xfrm>
            <a:off x="1779744" y="1753985"/>
            <a:ext cx="8632512" cy="4519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6355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3. Define a Firewall Philosophy</a:t>
            </a:r>
            <a:endParaRPr lang="en-IN" b="1" dirty="0"/>
          </a:p>
        </p:txBody>
      </p:sp>
      <p:sp>
        <p:nvSpPr>
          <p:cNvPr id="4" name="Rectangle 3"/>
          <p:cNvSpPr/>
          <p:nvPr/>
        </p:nvSpPr>
        <p:spPr>
          <a:xfrm>
            <a:off x="838200" y="1560358"/>
            <a:ext cx="10383982" cy="4401205"/>
          </a:xfrm>
          <a:prstGeom prst="rect">
            <a:avLst/>
          </a:prstGeom>
        </p:spPr>
        <p:txBody>
          <a:bodyPr wrap="square">
            <a:spAutoFit/>
          </a:bodyPr>
          <a:lstStyle/>
          <a:p>
            <a:pPr algn="just"/>
            <a:r>
              <a:rPr lang="en-US" sz="2000" dirty="0"/>
              <a:t>You can establish an overall approach or security stance of least privilege or greatest privilege to guide the development of your firewall philosophy, depending on your network requirements: </a:t>
            </a:r>
          </a:p>
          <a:p>
            <a:pPr algn="just"/>
            <a:endParaRPr lang="en-US" sz="2000" dirty="0"/>
          </a:p>
          <a:p>
            <a:pPr algn="just"/>
            <a:r>
              <a:rPr lang="en-US" sz="2000" dirty="0"/>
              <a:t>• </a:t>
            </a:r>
            <a:r>
              <a:rPr lang="en-US" sz="2000" b="1" dirty="0"/>
              <a:t>Least privilege</a:t>
            </a:r>
            <a:r>
              <a:rPr lang="en-US" sz="2000" dirty="0"/>
              <a:t>—Lock down the network. Block all network connections in both directions, within the LAN and in relation to the Internet. After all </a:t>
            </a:r>
            <a:r>
              <a:rPr lang="en-US" sz="2000" dirty="0" err="1"/>
              <a:t>interzone</a:t>
            </a:r>
            <a:r>
              <a:rPr lang="en-US" sz="2000" dirty="0"/>
              <a:t> and </a:t>
            </a:r>
            <a:r>
              <a:rPr lang="en-US" sz="2000" dirty="0" err="1"/>
              <a:t>intrazone</a:t>
            </a:r>
            <a:r>
              <a:rPr lang="en-US" sz="2000" dirty="0"/>
              <a:t> traffic is blocked, you can unblock it selectively through policy configuration. The policy configuration can then define precisely and incrementally what is allowed. Least privilege is the more common approach to deployment of a firewall. </a:t>
            </a:r>
          </a:p>
          <a:p>
            <a:pPr algn="just"/>
            <a:endParaRPr lang="en-US" sz="2000" dirty="0"/>
          </a:p>
          <a:p>
            <a:pPr algn="just"/>
            <a:r>
              <a:rPr lang="en-US" sz="2000" dirty="0"/>
              <a:t>• </a:t>
            </a:r>
            <a:r>
              <a:rPr lang="en-US" sz="2000" b="1" dirty="0"/>
              <a:t>Greatest privilege</a:t>
            </a:r>
            <a:r>
              <a:rPr lang="en-US" sz="2000" dirty="0"/>
              <a:t>—Trust everything inside the network. The policy can then designate specific denial of access to close down access as appropriate. This stance is sometimes taken when the firewall is deployed inline while network activity continues. In this case, the stance allows the firewall to be deployed without disturbing normal business activity that is conducted using the network.</a:t>
            </a:r>
            <a:endParaRPr lang="en-IN" sz="2000" dirty="0"/>
          </a:p>
        </p:txBody>
      </p:sp>
    </p:spTree>
    <p:extLst>
      <p:ext uri="{BB962C8B-B14F-4D97-AF65-F5344CB8AC3E}">
        <p14:creationId xmlns:p14="http://schemas.microsoft.com/office/powerpoint/2010/main" val="2220899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4. Identify Permitted Communications</a:t>
            </a:r>
            <a:endParaRPr lang="en-IN" b="1" dirty="0"/>
          </a:p>
        </p:txBody>
      </p:sp>
      <p:sp>
        <p:nvSpPr>
          <p:cNvPr id="4" name="Rectangle 3"/>
          <p:cNvSpPr/>
          <p:nvPr/>
        </p:nvSpPr>
        <p:spPr>
          <a:xfrm>
            <a:off x="838200" y="1560358"/>
            <a:ext cx="10383982" cy="4247317"/>
          </a:xfrm>
          <a:prstGeom prst="rect">
            <a:avLst/>
          </a:prstGeom>
        </p:spPr>
        <p:txBody>
          <a:bodyPr wrap="square">
            <a:spAutoFit/>
          </a:bodyPr>
          <a:lstStyle/>
          <a:p>
            <a:pPr marL="285750" indent="-285750" algn="just">
              <a:buFont typeface="Arial" panose="020B0604020202020204" pitchFamily="34" charset="0"/>
              <a:buChar char="•"/>
            </a:pPr>
            <a:r>
              <a:rPr lang="en-US" b="1" i="1" dirty="0">
                <a:solidFill>
                  <a:srgbClr val="FF0000"/>
                </a:solidFill>
              </a:rPr>
              <a:t>Define an acceptable use policy </a:t>
            </a:r>
            <a:r>
              <a:rPr lang="en-US" dirty="0"/>
              <a:t>to specify the types of network activities that are allowed for use on the LAN and allowed for Internet services and applications.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To design effective firewall policies, you must understand which applications are currently used. Network administrators are not always aware of all of them, especially in regard to use of the Internet. Employees might not be aware that social media and instant messaging applications open entry points into the network that provide easy access for attackers. Maintaining a list of allowed applications and services, any known security risks associated with them, and the means used to secure the application or service is a best practice.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Understand and document the workflow in your organization based on employee roles and applications allowed for each role.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Gathering this information can help you define your firewall. Most of the work is already done, and then the firewall configuration simply becomes a software configuration task.</a:t>
            </a:r>
            <a:endParaRPr lang="en-IN" dirty="0"/>
          </a:p>
        </p:txBody>
      </p:sp>
    </p:spTree>
    <p:extLst>
      <p:ext uri="{BB962C8B-B14F-4D97-AF65-F5344CB8AC3E}">
        <p14:creationId xmlns:p14="http://schemas.microsoft.com/office/powerpoint/2010/main" val="4003115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4. Identify Permitted Communications</a:t>
            </a:r>
            <a:endParaRPr lang="en-IN" b="1" dirty="0"/>
          </a:p>
        </p:txBody>
      </p:sp>
      <p:sp>
        <p:nvSpPr>
          <p:cNvPr id="4" name="Rectangle 3"/>
          <p:cNvSpPr/>
          <p:nvPr/>
        </p:nvSpPr>
        <p:spPr>
          <a:xfrm>
            <a:off x="838200" y="1560358"/>
            <a:ext cx="10383982" cy="5078313"/>
          </a:xfrm>
          <a:prstGeom prst="rect">
            <a:avLst/>
          </a:prstGeom>
        </p:spPr>
        <p:txBody>
          <a:bodyPr wrap="square">
            <a:spAutoFit/>
          </a:bodyPr>
          <a:lstStyle/>
          <a:p>
            <a:pPr marL="285750" indent="-285750" algn="just">
              <a:buFont typeface="Arial" panose="020B0604020202020204" pitchFamily="34" charset="0"/>
              <a:buChar char="•"/>
            </a:pPr>
            <a:r>
              <a:rPr lang="en-US" dirty="0"/>
              <a:t>When you define allowed communications and access permissions, take into account the type of firewall that you plan to deploy to enforce these requirements. Although packet-filtering firewalls that operate up to Layer 3 (transport) and </a:t>
            </a:r>
            <a:r>
              <a:rPr lang="en-US" dirty="0" err="1"/>
              <a:t>stateful</a:t>
            </a:r>
            <a:r>
              <a:rPr lang="en-US" dirty="0"/>
              <a:t> firewalls that operate up to Layer 4 (network) continue to serve specific purposes, they do not provide adequate network protection required to defend against Web-based attacks.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Web-based attacks can easily pass through well-known ports—HTTP (port 80), HTTPS (port 443), and e-mail (port 25). Packet-filtering and </a:t>
            </a:r>
            <a:r>
              <a:rPr lang="en-US" dirty="0" err="1"/>
              <a:t>stateful</a:t>
            </a:r>
            <a:r>
              <a:rPr lang="en-US" dirty="0"/>
              <a:t> firewalls that are based on protocols and ports are unable to distinguish legitimate applications that rely on those protocols and ports from illegitimate applications and attacks.</a:t>
            </a:r>
            <a:r>
              <a:rPr lang="en-US" b="1" i="1" dirty="0">
                <a:solidFill>
                  <a:srgbClr val="FF0000"/>
                </a:solidFill>
              </a:rPr>
              <a:t> They are unable to distinguish one kind of Web traffic that uses the port from another.</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emergence of application firewalls has given IT teams granular control over access to applications. Application firewalls examined the application and protocol with which a packet was associated and the ports it used. They could monitor and block application traffic and system service calls, controlling access to services and applications previously made widely available. After you have defined the allowed services and applications and your user access workflow, it is vital to communicate that information to employees in a way that is visible and available.</a:t>
            </a:r>
          </a:p>
          <a:p>
            <a:pPr marL="285750" indent="-285750" algn="just">
              <a:buFont typeface="Arial" panose="020B0604020202020204" pitchFamily="34" charset="0"/>
              <a:buChar char="•"/>
            </a:pPr>
            <a:endParaRPr lang="en-IN" dirty="0"/>
          </a:p>
        </p:txBody>
      </p:sp>
    </p:spTree>
    <p:extLst>
      <p:ext uri="{BB962C8B-B14F-4D97-AF65-F5344CB8AC3E}">
        <p14:creationId xmlns:p14="http://schemas.microsoft.com/office/powerpoint/2010/main" val="139824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b="1" dirty="0">
                <a:latin typeface="Arial Black" panose="020B0A04020102020204" pitchFamily="34" charset="0"/>
              </a:rPr>
              <a:t>Hardware vs Software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a:bodyPr>
          <a:lstStyle/>
          <a:p>
            <a:pPr algn="just"/>
            <a:r>
              <a:rPr lang="en-US" sz="1600" dirty="0">
                <a:latin typeface="Söhne"/>
              </a:rPr>
              <a:t>Many routers contain a firewall implemented in hardware, which can do basic packet filtering. A hardware firewall can inspect source and destination addresses in a packet header, and act on predefined or user-defined rules based on those alone. </a:t>
            </a:r>
          </a:p>
          <a:p>
            <a:pPr algn="just"/>
            <a:r>
              <a:rPr lang="en-US" sz="1600" dirty="0">
                <a:latin typeface="Söhne"/>
              </a:rPr>
              <a:t>While this filtering method is vulnerable to IP spoofing, a hardware firewall is still useful. </a:t>
            </a:r>
          </a:p>
          <a:p>
            <a:pPr algn="just"/>
            <a:r>
              <a:rPr lang="en-US" sz="1600" dirty="0">
                <a:latin typeface="Söhne"/>
              </a:rPr>
              <a:t>One example of a hardware firewall would be an outgoing traffic filter, which checks up that all </a:t>
            </a:r>
            <a:r>
              <a:rPr lang="en-US" sz="1600" dirty="0" err="1">
                <a:latin typeface="Söhne"/>
              </a:rPr>
              <a:t>outcoming</a:t>
            </a:r>
            <a:r>
              <a:rPr lang="en-US" sz="1600" dirty="0">
                <a:latin typeface="Söhne"/>
              </a:rPr>
              <a:t> traffic has the source IP valid within a user-defined IP range. </a:t>
            </a:r>
          </a:p>
          <a:p>
            <a:pPr algn="just"/>
            <a:r>
              <a:rPr lang="en-US" sz="1600" dirty="0">
                <a:latin typeface="Söhne"/>
              </a:rPr>
              <a:t>Such a firewall could block all </a:t>
            </a:r>
            <a:r>
              <a:rPr lang="en-US" sz="1600" b="1" dirty="0">
                <a:latin typeface="Söhne"/>
              </a:rPr>
              <a:t>egress</a:t>
            </a:r>
            <a:r>
              <a:rPr lang="en-US" sz="1600" dirty="0">
                <a:latin typeface="Söhne"/>
              </a:rPr>
              <a:t> (</a:t>
            </a:r>
            <a:r>
              <a:rPr lang="en-US" sz="1600" dirty="0" err="1">
                <a:latin typeface="Söhne"/>
              </a:rPr>
              <a:t>outcoming</a:t>
            </a:r>
            <a:r>
              <a:rPr lang="en-US" sz="1600" dirty="0">
                <a:latin typeface="Söhne"/>
              </a:rPr>
              <a:t>) traffic that contained a spoofed source IP address. </a:t>
            </a:r>
          </a:p>
        </p:txBody>
      </p:sp>
    </p:spTree>
    <p:extLst>
      <p:ext uri="{BB962C8B-B14F-4D97-AF65-F5344CB8AC3E}">
        <p14:creationId xmlns:p14="http://schemas.microsoft.com/office/powerpoint/2010/main" val="3154975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5. Identify the Firewall Enforcement Points</a:t>
            </a:r>
            <a:endParaRPr lang="en-IN" b="1" dirty="0"/>
          </a:p>
        </p:txBody>
      </p:sp>
      <p:sp>
        <p:nvSpPr>
          <p:cNvPr id="4" name="Rectangle 3"/>
          <p:cNvSpPr/>
          <p:nvPr/>
        </p:nvSpPr>
        <p:spPr>
          <a:xfrm>
            <a:off x="838200" y="1560358"/>
            <a:ext cx="10383982" cy="3416320"/>
          </a:xfrm>
          <a:prstGeom prst="rect">
            <a:avLst/>
          </a:prstGeom>
        </p:spPr>
        <p:txBody>
          <a:bodyPr wrap="square">
            <a:spAutoFit/>
          </a:bodyPr>
          <a:lstStyle/>
          <a:p>
            <a:pPr marL="285750" indent="-285750" algn="just">
              <a:buFont typeface="Arial" panose="020B0604020202020204" pitchFamily="34" charset="0"/>
              <a:buChar char="•"/>
            </a:pPr>
            <a:r>
              <a:rPr lang="en-US" dirty="0"/>
              <a:t>Every network has unique characteristics that require equally unique firewall deployment solutions. Many companies deploy different types of firewalls throughout their environment based on the assets and access points they want to protect. Regardless of where the firewall is enforced, simple firewall designs are more likely to be secure and are easier to manage than complex ones. While special requirements might warrant firewall complexity, unwarranted design complexity lends itself to configuration errors.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Determining enforcement points is fundamental to firewall design. As a rule, the primary use of the firewall should dictate its enforcement points and configuration. Firewalls are commonly deployed at the edge, or border, between the private LAN and a public network, such as the Internet. However, there are other firewall enforcement points to consider, such as the DMZ, also known as a perimeter or bastion network. Firewalls are designed and enforced differently in these areas of a network because each area has its specific security requirements,</a:t>
            </a:r>
            <a:endParaRPr lang="en-IN" dirty="0"/>
          </a:p>
        </p:txBody>
      </p:sp>
    </p:spTree>
    <p:extLst>
      <p:ext uri="{BB962C8B-B14F-4D97-AF65-F5344CB8AC3E}">
        <p14:creationId xmlns:p14="http://schemas.microsoft.com/office/powerpoint/2010/main" val="1773325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Network Areas and Firewall enforcement</a:t>
            </a:r>
            <a:endParaRPr lang="en-IN" b="1" dirty="0"/>
          </a:p>
        </p:txBody>
      </p:sp>
      <p:sp>
        <p:nvSpPr>
          <p:cNvPr id="3" name="Content Placeholder 2"/>
          <p:cNvSpPr>
            <a:spLocks noGrp="1"/>
          </p:cNvSpPr>
          <p:nvPr>
            <p:ph idx="1"/>
          </p:nvPr>
        </p:nvSpPr>
        <p:spPr/>
        <p:txBody>
          <a:bodyPr>
            <a:normAutofit fontScale="85000" lnSpcReduction="20000"/>
          </a:bodyPr>
          <a:lstStyle/>
          <a:p>
            <a:pPr marL="0" indent="0">
              <a:buNone/>
            </a:pPr>
            <a:r>
              <a:rPr lang="en-US" sz="1800" b="1" dirty="0"/>
              <a:t>Edge: Internet-Facing Firewall </a:t>
            </a:r>
          </a:p>
          <a:p>
            <a:r>
              <a:rPr lang="en-US" sz="1800" dirty="0"/>
              <a:t>Protects the border of the network against unauthorized access from the Internet </a:t>
            </a:r>
          </a:p>
          <a:p>
            <a:r>
              <a:rPr lang="en-US" sz="1800" dirty="0"/>
              <a:t>Defends its hosts against all forms of attack from outside the LAN </a:t>
            </a:r>
          </a:p>
          <a:p>
            <a:r>
              <a:rPr lang="en-US" sz="1800" dirty="0"/>
              <a:t>Ensures that authorized users are able to perform required tasks by thwarting denial of service (</a:t>
            </a:r>
            <a:r>
              <a:rPr lang="en-US" sz="1800" dirty="0" err="1"/>
              <a:t>DoS</a:t>
            </a:r>
            <a:r>
              <a:rPr lang="en-US" sz="1800" dirty="0"/>
              <a:t>) and other forms of lockout  attacks launched from outside the LAN </a:t>
            </a:r>
          </a:p>
          <a:p>
            <a:r>
              <a:rPr lang="en-US" sz="1800" dirty="0"/>
              <a:t>Guards the entry points to the LAN by checking each packet to determine if it is allowed through </a:t>
            </a:r>
          </a:p>
          <a:p>
            <a:pPr marL="0" indent="0">
              <a:buNone/>
            </a:pPr>
            <a:r>
              <a:rPr lang="en-US" sz="1800" b="1" dirty="0"/>
              <a:t>Core: Corporate-Facing Firewall </a:t>
            </a:r>
            <a:endParaRPr lang="en-US" sz="1800" dirty="0"/>
          </a:p>
          <a:p>
            <a:r>
              <a:rPr lang="en-US" sz="1800" dirty="0"/>
              <a:t>Protects corporate resources from internal opportunistic, accidental, or malicious attacks, such as data theft or </a:t>
            </a:r>
            <a:r>
              <a:rPr lang="en-US" sz="1800" dirty="0" err="1"/>
              <a:t>DoS</a:t>
            </a:r>
            <a:r>
              <a:rPr lang="en-US" sz="1800" dirty="0"/>
              <a:t> floods instigated through a virus.</a:t>
            </a:r>
          </a:p>
          <a:p>
            <a:r>
              <a:rPr lang="en-US" sz="1800" dirty="0"/>
              <a:t>Provides outgoing traffic-handling policies </a:t>
            </a:r>
          </a:p>
          <a:p>
            <a:r>
              <a:rPr lang="en-US" sz="1800" dirty="0"/>
              <a:t>Ensures that employees have access only to the Internet services they require </a:t>
            </a:r>
          </a:p>
          <a:p>
            <a:r>
              <a:rPr lang="en-US" sz="1800" dirty="0"/>
              <a:t>Protects against employee use of the network to launch outside attacks</a:t>
            </a:r>
          </a:p>
          <a:p>
            <a:pPr marL="0" indent="0">
              <a:buNone/>
            </a:pPr>
            <a:r>
              <a:rPr lang="en-US" sz="1800" b="1" dirty="0"/>
              <a:t> Firewall in the DMZ </a:t>
            </a:r>
          </a:p>
          <a:p>
            <a:r>
              <a:rPr lang="en-US" sz="1800" dirty="0"/>
              <a:t>Provides additional security by creating a less secure area in front of the private network to provide a first line of defense behind which the internal LAN hosts can safely exist</a:t>
            </a:r>
          </a:p>
          <a:p>
            <a:r>
              <a:rPr lang="en-US" sz="1800" dirty="0"/>
              <a:t>Contains, as a rule, publicly accessible servers and bastion hosts—if servers are attacked, hosts within the LAN are not compromised</a:t>
            </a:r>
            <a:endParaRPr lang="en-IN" sz="1800" dirty="0"/>
          </a:p>
        </p:txBody>
      </p:sp>
    </p:spTree>
    <p:extLst>
      <p:ext uri="{BB962C8B-B14F-4D97-AF65-F5344CB8AC3E}">
        <p14:creationId xmlns:p14="http://schemas.microsoft.com/office/powerpoint/2010/main" val="4049097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EBFE1-153C-1596-FE41-4FDA2CB646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34D90E-9204-5B75-23F6-CFC557B3A7A0}"/>
              </a:ext>
            </a:extLst>
          </p:cNvPr>
          <p:cNvSpPr>
            <a:spLocks noGrp="1"/>
          </p:cNvSpPr>
          <p:nvPr>
            <p:ph type="title"/>
          </p:nvPr>
        </p:nvSpPr>
        <p:spPr>
          <a:xfrm>
            <a:off x="4404104" y="829804"/>
            <a:ext cx="7458158" cy="792656"/>
          </a:xfrm>
        </p:spPr>
        <p:txBody>
          <a:bodyPr anchor="b">
            <a:noAutofit/>
          </a:bodyPr>
          <a:lstStyle/>
          <a:p>
            <a:pPr algn="ctr"/>
            <a:r>
              <a:rPr lang="en-US" sz="4000" b="1" dirty="0">
                <a:solidFill>
                  <a:srgbClr val="FF0000"/>
                </a:solidFill>
                <a:latin typeface="Arial Black" panose="020B0A04020102020204" pitchFamily="34" charset="0"/>
              </a:rPr>
              <a:t>Firewall Policy Formalization with Rules</a:t>
            </a:r>
          </a:p>
        </p:txBody>
      </p:sp>
      <p:pic>
        <p:nvPicPr>
          <p:cNvPr id="14" name="Picture 13" descr="Padlock on computer motherboard">
            <a:extLst>
              <a:ext uri="{FF2B5EF4-FFF2-40B4-BE49-F238E27FC236}">
                <a16:creationId xmlns:a16="http://schemas.microsoft.com/office/drawing/2014/main" id="{E8FCBA75-86F8-9F0A-0589-AA892782E7A7}"/>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pic>
        <p:nvPicPr>
          <p:cNvPr id="4" name="Picture 3"/>
          <p:cNvPicPr>
            <a:picLocks noChangeAspect="1"/>
          </p:cNvPicPr>
          <p:nvPr/>
        </p:nvPicPr>
        <p:blipFill>
          <a:blip r:embed="rId3"/>
          <a:stretch>
            <a:fillRect/>
          </a:stretch>
        </p:blipFill>
        <p:spPr>
          <a:xfrm>
            <a:off x="4943121" y="1886988"/>
            <a:ext cx="6380123" cy="4718977"/>
          </a:xfrm>
          <a:prstGeom prst="rect">
            <a:avLst/>
          </a:prstGeom>
        </p:spPr>
      </p:pic>
    </p:spTree>
    <p:extLst>
      <p:ext uri="{BB962C8B-B14F-4D97-AF65-F5344CB8AC3E}">
        <p14:creationId xmlns:p14="http://schemas.microsoft.com/office/powerpoint/2010/main" val="22046904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Components of Firewall Policies</a:t>
            </a:r>
            <a:endParaRPr lang="en-IN"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US" sz="2400" dirty="0"/>
              <a:t>Key firewall policy components include user authentication mechanisms, access rules, logging and monitoring methods, rule base, and numerous rule objects that specify network communication conditions. They are listed as follows:</a:t>
            </a:r>
          </a:p>
          <a:p>
            <a:pPr marL="0" indent="0" algn="just">
              <a:buNone/>
            </a:pPr>
            <a:endParaRPr lang="en-US" sz="2400" dirty="0"/>
          </a:p>
          <a:p>
            <a:pPr marL="457200" indent="-457200" algn="just">
              <a:buFont typeface="+mj-lt"/>
              <a:buAutoNum type="arabicPeriod"/>
            </a:pPr>
            <a:r>
              <a:rPr lang="en-US" sz="2400" dirty="0"/>
              <a:t>User Authentication</a:t>
            </a:r>
          </a:p>
          <a:p>
            <a:pPr marL="457200" indent="-457200" algn="just">
              <a:buFont typeface="+mj-lt"/>
              <a:buAutoNum type="arabicPeriod"/>
            </a:pPr>
            <a:r>
              <a:rPr lang="en-US" sz="2400" dirty="0"/>
              <a:t>Access Rules</a:t>
            </a:r>
          </a:p>
          <a:p>
            <a:pPr marL="457200" indent="-457200" algn="just">
              <a:buFont typeface="+mj-lt"/>
              <a:buAutoNum type="arabicPeriod"/>
            </a:pPr>
            <a:r>
              <a:rPr lang="en-US" sz="2400" dirty="0"/>
              <a:t>Logging &amp; Monitoring</a:t>
            </a:r>
          </a:p>
          <a:p>
            <a:pPr marL="457200" indent="-457200" algn="just">
              <a:buFont typeface="+mj-lt"/>
              <a:buAutoNum type="arabicPeriod"/>
            </a:pPr>
            <a:r>
              <a:rPr lang="en-US" sz="2400" dirty="0"/>
              <a:t>Rule Base</a:t>
            </a:r>
          </a:p>
          <a:p>
            <a:pPr marL="457200" indent="-457200" algn="just">
              <a:buFont typeface="+mj-lt"/>
              <a:buAutoNum type="arabicPeriod"/>
            </a:pPr>
            <a:r>
              <a:rPr lang="en-US" sz="2400" dirty="0"/>
              <a:t>Rule Objects</a:t>
            </a:r>
          </a:p>
          <a:p>
            <a:pPr marL="457200" indent="-457200" algn="just">
              <a:buFont typeface="+mj-lt"/>
              <a:buAutoNum type="arabicPeriod"/>
            </a:pPr>
            <a:r>
              <a:rPr lang="en-US" sz="2400" dirty="0"/>
              <a:t>User &amp; Application-Based Rule Objects</a:t>
            </a:r>
          </a:p>
          <a:p>
            <a:pPr marL="457200" indent="-457200" algn="just">
              <a:buFont typeface="+mj-lt"/>
              <a:buAutoNum type="arabicPeriod"/>
            </a:pPr>
            <a:r>
              <a:rPr lang="en-US" sz="2400" dirty="0"/>
              <a:t>Network-Based Rule Objects</a:t>
            </a:r>
          </a:p>
          <a:p>
            <a:pPr marL="457200" indent="-457200" algn="just">
              <a:buFont typeface="+mj-lt"/>
              <a:buAutoNum type="arabicPeriod"/>
            </a:pPr>
            <a:r>
              <a:rPr lang="en-US" sz="2400" dirty="0"/>
              <a:t>Time-Based Rule Objects</a:t>
            </a:r>
          </a:p>
          <a:p>
            <a:pPr marL="457200" indent="-457200" algn="just">
              <a:buFont typeface="+mj-lt"/>
              <a:buAutoNum type="arabicPeriod"/>
            </a:pPr>
            <a:r>
              <a:rPr lang="en-US" sz="2400" dirty="0"/>
              <a:t>Service &amp; Service Group Rule Objects</a:t>
            </a:r>
          </a:p>
        </p:txBody>
      </p:sp>
    </p:spTree>
    <p:extLst>
      <p:ext uri="{BB962C8B-B14F-4D97-AF65-F5344CB8AC3E}">
        <p14:creationId xmlns:p14="http://schemas.microsoft.com/office/powerpoint/2010/main" val="5175066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Components of Firewall Policies</a:t>
            </a:r>
            <a:endParaRPr lang="en-IN"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US" b="1" dirty="0"/>
              <a:t>Rule Objects</a:t>
            </a:r>
          </a:p>
          <a:p>
            <a:pPr marL="0" indent="0" algn="just">
              <a:buNone/>
            </a:pPr>
            <a:r>
              <a:rPr lang="en-US" dirty="0"/>
              <a:t>Rule objects define access rules and </a:t>
            </a:r>
            <a:r>
              <a:rPr lang="en-US" b="1" dirty="0">
                <a:solidFill>
                  <a:srgbClr val="FF0000"/>
                </a:solidFill>
              </a:rPr>
              <a:t>in-corporate</a:t>
            </a:r>
            <a:r>
              <a:rPr lang="en-US" dirty="0"/>
              <a:t> components such as applications, source or destination hosts, and networks. Examples include Users, User Groups, Applications, Application Groups, Countries, IPv4/IPv6 Endpoints, Host DNS Names, and more. Rule objects improve policy administration by providing a structured mechanism to group items used in access rules.</a:t>
            </a:r>
          </a:p>
          <a:p>
            <a:pPr marL="0" indent="0" algn="just">
              <a:buNone/>
            </a:pPr>
            <a:endParaRPr lang="en-US" dirty="0"/>
          </a:p>
          <a:p>
            <a:pPr marL="0" indent="0" algn="just">
              <a:buNone/>
            </a:pPr>
            <a:r>
              <a:rPr lang="en-US" b="1" dirty="0"/>
              <a:t>User &amp; Application-Based Rule Objects</a:t>
            </a:r>
          </a:p>
          <a:p>
            <a:pPr marL="0" indent="0" algn="just">
              <a:buNone/>
            </a:pPr>
            <a:r>
              <a:rPr lang="en-US" dirty="0"/>
              <a:t>User and User Group rule objects are based on Windows Active Directory users and user groups. Application rule objects employ the signature set to identify diverse software packages. Application Groups combine various apps for unified handling. These rule objects provide detailed control over user and application-specific traffic, boosting security and resource management.</a:t>
            </a:r>
          </a:p>
          <a:p>
            <a:endParaRPr lang="en-IN" dirty="0"/>
          </a:p>
        </p:txBody>
      </p:sp>
    </p:spTree>
    <p:extLst>
      <p:ext uri="{BB962C8B-B14F-4D97-AF65-F5344CB8AC3E}">
        <p14:creationId xmlns:p14="http://schemas.microsoft.com/office/powerpoint/2010/main" val="40255531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Components of Firewall Policies</a:t>
            </a:r>
            <a:endParaRPr lang="en-IN" dirty="0"/>
          </a:p>
        </p:txBody>
      </p:sp>
      <p:sp>
        <p:nvSpPr>
          <p:cNvPr id="3" name="Content Placeholder 2"/>
          <p:cNvSpPr>
            <a:spLocks noGrp="1"/>
          </p:cNvSpPr>
          <p:nvPr>
            <p:ph idx="1"/>
          </p:nvPr>
        </p:nvSpPr>
        <p:spPr/>
        <p:txBody>
          <a:bodyPr>
            <a:normAutofit lnSpcReduction="10000"/>
          </a:bodyPr>
          <a:lstStyle/>
          <a:p>
            <a:pPr marL="0" indent="0" algn="just">
              <a:buNone/>
            </a:pPr>
            <a:r>
              <a:rPr lang="en-US" sz="2400" b="1" dirty="0"/>
              <a:t>Network-Based Rule Objects</a:t>
            </a:r>
          </a:p>
          <a:p>
            <a:pPr marL="0" indent="0" algn="just">
              <a:buNone/>
            </a:pPr>
            <a:r>
              <a:rPr lang="en-US" sz="2400" dirty="0"/>
              <a:t>IPv4/IPv6 Endpoints, Host DNS Names, IPv4/IPv6 Address Ranges, and Networks define source/destination criteria. Country rule objects allow/block traffic based on the countries of origin and destination. For easier management, Network Group rule objects integrate several network-related rule objects. These rule objects set communication criteria, enabling or blocking traffic based on network properties.</a:t>
            </a:r>
          </a:p>
          <a:p>
            <a:pPr marL="0" indent="0" algn="just">
              <a:buNone/>
            </a:pPr>
            <a:endParaRPr lang="en-US" sz="2400" b="1" dirty="0"/>
          </a:p>
          <a:p>
            <a:pPr marL="0" indent="0" algn="just">
              <a:buNone/>
            </a:pPr>
            <a:r>
              <a:rPr lang="en-US" sz="2400" b="1" dirty="0"/>
              <a:t>Time-Based Rule Objects</a:t>
            </a:r>
          </a:p>
          <a:p>
            <a:pPr marL="0" indent="0" algn="just">
              <a:buNone/>
            </a:pPr>
            <a:r>
              <a:rPr lang="en-US" sz="2400" dirty="0"/>
              <a:t>Finite Time Period implements time interval-specific constraints. Repeated rule enforcement can be executed with Recurring Time Period and Recurring Time Period Group. Time-based rules control network access by aligning with certain timeframes and intervals.</a:t>
            </a:r>
          </a:p>
          <a:p>
            <a:endParaRPr lang="en-IN" dirty="0"/>
          </a:p>
        </p:txBody>
      </p:sp>
    </p:spTree>
    <p:extLst>
      <p:ext uri="{BB962C8B-B14F-4D97-AF65-F5344CB8AC3E}">
        <p14:creationId xmlns:p14="http://schemas.microsoft.com/office/powerpoint/2010/main" val="1845944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Components of Firewall Policies</a:t>
            </a:r>
            <a:endParaRPr lang="en-IN" dirty="0"/>
          </a:p>
        </p:txBody>
      </p:sp>
      <p:sp>
        <p:nvSpPr>
          <p:cNvPr id="3" name="Content Placeholder 2"/>
          <p:cNvSpPr>
            <a:spLocks noGrp="1"/>
          </p:cNvSpPr>
          <p:nvPr>
            <p:ph idx="1"/>
          </p:nvPr>
        </p:nvSpPr>
        <p:spPr/>
        <p:txBody>
          <a:bodyPr>
            <a:normAutofit/>
          </a:bodyPr>
          <a:lstStyle/>
          <a:p>
            <a:pPr marL="0" indent="0" algn="just">
              <a:buNone/>
            </a:pPr>
            <a:r>
              <a:rPr lang="en-US" sz="2400" b="1" dirty="0"/>
              <a:t>Service &amp; Service Group Rule Objects</a:t>
            </a:r>
          </a:p>
          <a:p>
            <a:pPr marL="0" indent="0" algn="just">
              <a:buNone/>
            </a:pPr>
            <a:r>
              <a:rPr lang="en-US" sz="2400" dirty="0"/>
              <a:t>Service rule objects limit traffic depending on </a:t>
            </a:r>
            <a:r>
              <a:rPr lang="en-US" sz="2400" b="1" dirty="0"/>
              <a:t>IP protocols, ICMP codes, or TCP/UDP port numbers</a:t>
            </a:r>
            <a:r>
              <a:rPr lang="en-US" sz="2400" dirty="0"/>
              <a:t>. Service Group rule objects combine services for consistent policy management. These rule objects establish communication parameters, ensuring control over certain services and protocols.</a:t>
            </a:r>
          </a:p>
          <a:p>
            <a:endParaRPr lang="en-IN" dirty="0"/>
          </a:p>
        </p:txBody>
      </p:sp>
    </p:spTree>
    <p:extLst>
      <p:ext uri="{BB962C8B-B14F-4D97-AF65-F5344CB8AC3E}">
        <p14:creationId xmlns:p14="http://schemas.microsoft.com/office/powerpoint/2010/main" val="1109931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3 Main Types of Firewall Policies</a:t>
            </a:r>
            <a:endParaRPr lang="en-IN" b="1" dirty="0">
              <a:solidFill>
                <a:srgbClr val="FF0000"/>
              </a:solidFill>
            </a:endParaRPr>
          </a:p>
        </p:txBody>
      </p:sp>
      <p:sp>
        <p:nvSpPr>
          <p:cNvPr id="3" name="Content Placeholder 2"/>
          <p:cNvSpPr>
            <a:spLocks noGrp="1"/>
          </p:cNvSpPr>
          <p:nvPr>
            <p:ph idx="1"/>
          </p:nvPr>
        </p:nvSpPr>
        <p:spPr/>
        <p:txBody>
          <a:bodyPr>
            <a:normAutofit/>
          </a:bodyPr>
          <a:lstStyle/>
          <a:p>
            <a:pPr algn="just"/>
            <a:r>
              <a:rPr lang="en-US" sz="2400" dirty="0"/>
              <a:t>There are three fundamental types to creating firewall policies: hierarchical, global network, and regional network, each with its own set of advantages based on organizational needs. </a:t>
            </a:r>
          </a:p>
          <a:p>
            <a:pPr algn="just"/>
            <a:r>
              <a:rPr lang="en-US" sz="2400" dirty="0"/>
              <a:t>Understanding these types enables enterprises to create firewall policies that not only achieve security objectives but also integrate smoothly with their particular business landscapes.</a:t>
            </a:r>
            <a:endParaRPr lang="en-IN" sz="2400" dirty="0"/>
          </a:p>
        </p:txBody>
      </p:sp>
    </p:spTree>
    <p:extLst>
      <p:ext uri="{BB962C8B-B14F-4D97-AF65-F5344CB8AC3E}">
        <p14:creationId xmlns:p14="http://schemas.microsoft.com/office/powerpoint/2010/main" val="3238913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Hierarchical Firewall Policy</a:t>
            </a:r>
            <a:endParaRPr lang="en-IN" dirty="0"/>
          </a:p>
        </p:txBody>
      </p:sp>
      <p:sp>
        <p:nvSpPr>
          <p:cNvPr id="3" name="Content Placeholder 2"/>
          <p:cNvSpPr>
            <a:spLocks noGrp="1"/>
          </p:cNvSpPr>
          <p:nvPr>
            <p:ph idx="1"/>
          </p:nvPr>
        </p:nvSpPr>
        <p:spPr>
          <a:xfrm>
            <a:off x="838200" y="1825625"/>
            <a:ext cx="5654040" cy="4351338"/>
          </a:xfrm>
        </p:spPr>
        <p:txBody>
          <a:bodyPr>
            <a:normAutofit lnSpcReduction="10000"/>
          </a:bodyPr>
          <a:lstStyle/>
          <a:p>
            <a:pPr algn="just"/>
            <a:r>
              <a:rPr lang="en-US" sz="2400" dirty="0"/>
              <a:t>The hierarchical firewall policy takes an </a:t>
            </a:r>
            <a:r>
              <a:rPr lang="en-US" sz="2400" b="1" dirty="0"/>
              <a:t>organized approach </a:t>
            </a:r>
            <a:r>
              <a:rPr lang="en-US" sz="2400" dirty="0"/>
              <a:t>to rule organization by grouping rules in a hierarchical style and assigning unique rules to each security zone. </a:t>
            </a:r>
          </a:p>
          <a:p>
            <a:pPr algn="just"/>
            <a:r>
              <a:rPr lang="en-US" sz="2400" dirty="0"/>
              <a:t>This gives businesses granular control over network traffic, allowing them to fine-tune security measures based on varied requirements inside distinct zones. While this strategy provides thorough control, it needs rigorous maintenance for effective and comprehensive security posture</a:t>
            </a:r>
            <a:endParaRPr lang="en-IN" sz="2400" dirty="0"/>
          </a:p>
        </p:txBody>
      </p:sp>
      <p:pic>
        <p:nvPicPr>
          <p:cNvPr id="5" name="Picture 4"/>
          <p:cNvPicPr>
            <a:picLocks noChangeAspect="1"/>
          </p:cNvPicPr>
          <p:nvPr/>
        </p:nvPicPr>
        <p:blipFill>
          <a:blip r:embed="rId2"/>
          <a:stretch>
            <a:fillRect/>
          </a:stretch>
        </p:blipFill>
        <p:spPr>
          <a:xfrm>
            <a:off x="6492240" y="1825625"/>
            <a:ext cx="5004612" cy="3145504"/>
          </a:xfrm>
          <a:prstGeom prst="rect">
            <a:avLst/>
          </a:prstGeom>
        </p:spPr>
      </p:pic>
    </p:spTree>
    <p:extLst>
      <p:ext uri="{BB962C8B-B14F-4D97-AF65-F5344CB8AC3E}">
        <p14:creationId xmlns:p14="http://schemas.microsoft.com/office/powerpoint/2010/main" val="27817765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Global Network Firewall Policy</a:t>
            </a:r>
            <a:endParaRPr lang="en-IN" dirty="0"/>
          </a:p>
        </p:txBody>
      </p:sp>
      <p:sp>
        <p:nvSpPr>
          <p:cNvPr id="3" name="Content Placeholder 2"/>
          <p:cNvSpPr>
            <a:spLocks noGrp="1"/>
          </p:cNvSpPr>
          <p:nvPr>
            <p:ph idx="1"/>
          </p:nvPr>
        </p:nvSpPr>
        <p:spPr>
          <a:xfrm>
            <a:off x="838200" y="1825625"/>
            <a:ext cx="4939145" cy="4351338"/>
          </a:xfrm>
        </p:spPr>
        <p:txBody>
          <a:bodyPr>
            <a:normAutofit lnSpcReduction="10000"/>
          </a:bodyPr>
          <a:lstStyle/>
          <a:p>
            <a:pPr algn="just"/>
            <a:r>
              <a:rPr lang="en-US" sz="2400" dirty="0"/>
              <a:t>A global network firewall policy, in contrast to the hierarchical model, opts for standard rules that are </a:t>
            </a:r>
            <a:r>
              <a:rPr lang="en-US" sz="2400" b="1" dirty="0"/>
              <a:t>implemented consistently across all security zones </a:t>
            </a:r>
            <a:r>
              <a:rPr lang="en-US" sz="2400" dirty="0"/>
              <a:t>in an organization. </a:t>
            </a:r>
          </a:p>
          <a:p>
            <a:pPr algn="just"/>
            <a:r>
              <a:rPr lang="en-US" sz="2400" dirty="0"/>
              <a:t>This offers a streamlined and uniform security environment. However, because the standards are global in design, they may lack the specificity required for businesses with varying security demands across many zones, potentially resulting in a one-size-fits-all approach.</a:t>
            </a:r>
            <a:endParaRPr lang="en-IN" sz="2400" dirty="0"/>
          </a:p>
        </p:txBody>
      </p:sp>
      <p:pic>
        <p:nvPicPr>
          <p:cNvPr id="5" name="Picture 4"/>
          <p:cNvPicPr>
            <a:picLocks noChangeAspect="1"/>
          </p:cNvPicPr>
          <p:nvPr/>
        </p:nvPicPr>
        <p:blipFill>
          <a:blip r:embed="rId2"/>
          <a:stretch>
            <a:fillRect/>
          </a:stretch>
        </p:blipFill>
        <p:spPr>
          <a:xfrm>
            <a:off x="5994451" y="1604357"/>
            <a:ext cx="5833433" cy="4132724"/>
          </a:xfrm>
          <a:prstGeom prst="rect">
            <a:avLst/>
          </a:prstGeom>
        </p:spPr>
      </p:pic>
    </p:spTree>
    <p:extLst>
      <p:ext uri="{BB962C8B-B14F-4D97-AF65-F5344CB8AC3E}">
        <p14:creationId xmlns:p14="http://schemas.microsoft.com/office/powerpoint/2010/main" val="3812506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0" y="102437"/>
            <a:ext cx="12188951" cy="792656"/>
          </a:xfrm>
        </p:spPr>
        <p:txBody>
          <a:bodyPr anchor="b">
            <a:normAutofit/>
          </a:bodyPr>
          <a:lstStyle/>
          <a:p>
            <a:pPr algn="ctr"/>
            <a:r>
              <a:rPr lang="en-US" sz="3600" b="1" dirty="0">
                <a:latin typeface="Arial Black" panose="020B0A04020102020204" pitchFamily="34" charset="0"/>
              </a:rPr>
              <a:t>Hardware vs Software Firewalls</a:t>
            </a:r>
          </a:p>
        </p:txBody>
      </p:sp>
      <p:pic>
        <p:nvPicPr>
          <p:cNvPr id="1026" name="Picture 2" descr="Introducing the Difference: Hardware Firewalls vs Software Firewalls | FS  Community"/>
          <p:cNvPicPr>
            <a:picLocks noChangeAspect="1" noChangeArrowheads="1"/>
          </p:cNvPicPr>
          <p:nvPr/>
        </p:nvPicPr>
        <p:blipFill rotWithShape="1">
          <a:blip r:embed="rId2">
            <a:extLst>
              <a:ext uri="{28A0092B-C50C-407E-A947-70E740481C1C}">
                <a14:useLocalDpi xmlns:a14="http://schemas.microsoft.com/office/drawing/2010/main" val="0"/>
              </a:ext>
            </a:extLst>
          </a:blip>
          <a:srcRect t="21082"/>
          <a:stretch/>
        </p:blipFill>
        <p:spPr bwMode="auto">
          <a:xfrm>
            <a:off x="1318811" y="1512917"/>
            <a:ext cx="9756296" cy="433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5692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Regional Network Firewall Policy</a:t>
            </a:r>
            <a:endParaRPr lang="en-IN" dirty="0"/>
          </a:p>
        </p:txBody>
      </p:sp>
      <p:sp>
        <p:nvSpPr>
          <p:cNvPr id="3" name="Content Placeholder 2"/>
          <p:cNvSpPr>
            <a:spLocks noGrp="1"/>
          </p:cNvSpPr>
          <p:nvPr>
            <p:ph idx="1"/>
          </p:nvPr>
        </p:nvSpPr>
        <p:spPr>
          <a:xfrm>
            <a:off x="838200" y="1825625"/>
            <a:ext cx="4914207" cy="4351338"/>
          </a:xfrm>
        </p:spPr>
        <p:txBody>
          <a:bodyPr>
            <a:normAutofit lnSpcReduction="10000"/>
          </a:bodyPr>
          <a:lstStyle/>
          <a:p>
            <a:pPr algn="just"/>
            <a:r>
              <a:rPr lang="en-US" sz="2400" dirty="0"/>
              <a:t>The regional network firewall policy, designed for enterprises with regionally distributed operations, </a:t>
            </a:r>
            <a:r>
              <a:rPr lang="en-US" sz="2400" b="1" dirty="0"/>
              <a:t>achieves a balance</a:t>
            </a:r>
            <a:r>
              <a:rPr lang="en-US" sz="2400" dirty="0"/>
              <a:t> between meeting the security needs of many sites while keeping a centralized approach to policy administration. </a:t>
            </a:r>
          </a:p>
          <a:p>
            <a:pPr algn="just"/>
            <a:r>
              <a:rPr lang="en-US" sz="2400" dirty="0"/>
              <a:t>This enables businesses to successfully address difficulties and ensures that security measures are optimized for the specific threats and landscapes encountered in various geographic areas.</a:t>
            </a:r>
            <a:endParaRPr lang="en-IN" sz="2400" dirty="0"/>
          </a:p>
        </p:txBody>
      </p:sp>
      <p:pic>
        <p:nvPicPr>
          <p:cNvPr id="5" name="Picture 4"/>
          <p:cNvPicPr>
            <a:picLocks noChangeAspect="1"/>
          </p:cNvPicPr>
          <p:nvPr/>
        </p:nvPicPr>
        <p:blipFill>
          <a:blip r:embed="rId2"/>
          <a:stretch>
            <a:fillRect/>
          </a:stretch>
        </p:blipFill>
        <p:spPr>
          <a:xfrm>
            <a:off x="5983303" y="2635134"/>
            <a:ext cx="5711319" cy="2331287"/>
          </a:xfrm>
          <a:prstGeom prst="rect">
            <a:avLst/>
          </a:prstGeom>
        </p:spPr>
      </p:pic>
    </p:spTree>
    <p:extLst>
      <p:ext uri="{BB962C8B-B14F-4D97-AF65-F5344CB8AC3E}">
        <p14:creationId xmlns:p14="http://schemas.microsoft.com/office/powerpoint/2010/main" val="3997085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9 Steps to Create a Firewall Policy</a:t>
            </a:r>
            <a:endParaRPr lang="en-IN" dirty="0">
              <a:solidFill>
                <a:srgbClr val="FF0000"/>
              </a:solidFill>
            </a:endParaRPr>
          </a:p>
        </p:txBody>
      </p:sp>
      <p:sp>
        <p:nvSpPr>
          <p:cNvPr id="3" name="Content Placeholder 2"/>
          <p:cNvSpPr>
            <a:spLocks noGrp="1"/>
          </p:cNvSpPr>
          <p:nvPr>
            <p:ph idx="1"/>
          </p:nvPr>
        </p:nvSpPr>
        <p:spPr/>
        <p:txBody>
          <a:bodyPr>
            <a:normAutofit/>
          </a:bodyPr>
          <a:lstStyle/>
          <a:p>
            <a:pPr algn="just"/>
            <a:r>
              <a:rPr lang="en-US" sz="2400" dirty="0"/>
              <a:t>Deploying firewalls is a standard precaution that becomes more effective when combined with a well-defined firewall policy. </a:t>
            </a:r>
          </a:p>
          <a:p>
            <a:pPr algn="just"/>
            <a:r>
              <a:rPr lang="en-US" sz="2400" dirty="0"/>
              <a:t>Strategic steps of a strong firewall policy include stating the purpose, scope, definitions, exceptions and change guidelines, detailed policies and processes, compliance guidelines, documentation, violations and sanctions, and distribution process. </a:t>
            </a:r>
            <a:endParaRPr lang="en-IN" sz="2400" dirty="0"/>
          </a:p>
        </p:txBody>
      </p:sp>
    </p:spTree>
    <p:extLst>
      <p:ext uri="{BB962C8B-B14F-4D97-AF65-F5344CB8AC3E}">
        <p14:creationId xmlns:p14="http://schemas.microsoft.com/office/powerpoint/2010/main" val="23737947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1. State the Purpose</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List the firewall’s intended goal, such as securing sensitive data, restricting network access, or protecting against specific threats. This clarity ensures that the firewall matches with broader security goals and serves its intended purpose. If the primary purpose is to protect sensitive customer information, for example, the policy should highlight methods to secure data exchanges and prevent unwanted access.</a:t>
            </a:r>
            <a:endParaRPr lang="en-IN" sz="2000" dirty="0"/>
          </a:p>
        </p:txBody>
      </p:sp>
      <p:pic>
        <p:nvPicPr>
          <p:cNvPr id="1028" name="Picture 4" descr="Purpose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024" y="3441532"/>
            <a:ext cx="6375568" cy="31255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56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2. Identify the Scope</a:t>
            </a:r>
            <a:endParaRPr lang="en-IN" dirty="0"/>
          </a:p>
        </p:txBody>
      </p:sp>
      <p:sp>
        <p:nvSpPr>
          <p:cNvPr id="3" name="Content Placeholder 2"/>
          <p:cNvSpPr>
            <a:spLocks noGrp="1"/>
          </p:cNvSpPr>
          <p:nvPr>
            <p:ph idx="1"/>
          </p:nvPr>
        </p:nvSpPr>
        <p:spPr/>
        <p:txBody>
          <a:bodyPr>
            <a:normAutofit/>
          </a:bodyPr>
          <a:lstStyle/>
          <a:p>
            <a:pPr marL="0" indent="0" algn="just">
              <a:buNone/>
            </a:pPr>
            <a:r>
              <a:rPr lang="en-US" sz="2400" dirty="0"/>
              <a:t>Specify the networks, systems, and data that are covered by the policy to prevent ambiguity and ensure that it covers the intended assets. </a:t>
            </a:r>
          </a:p>
          <a:p>
            <a:pPr marL="0" indent="0" algn="just">
              <a:buNone/>
            </a:pPr>
            <a:r>
              <a:rPr lang="en-US" sz="2400" dirty="0"/>
              <a:t>Organizations can adapt their firewall rules to protect specific assets by explicitly defining the scope, making the policy more targeted and effective. If the scope encompasses both internal and cloud-based systems, the policy may need to account for distinct security issues for each environment.</a:t>
            </a:r>
            <a:endParaRPr lang="en-IN" sz="2400" dirty="0"/>
          </a:p>
        </p:txBody>
      </p:sp>
      <p:pic>
        <p:nvPicPr>
          <p:cNvPr id="2050" name="Picture 2" descr="Scope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008" y="4181393"/>
            <a:ext cx="8310361" cy="23476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050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3. Define Key Terms</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Establish explicit definitions for terms to create a shared understanding among all stakeholders involved in policy implementation. Determining the key terms ensures that everyone interprets and manages the material consistently, lowering the chance of miscommunication and errors. Consider creating the whole policy first to identify all the key terms that may be unfamiliar to the general reader.</a:t>
            </a:r>
            <a:endParaRPr lang="en-IN" sz="2000" dirty="0"/>
          </a:p>
        </p:txBody>
      </p:sp>
      <p:pic>
        <p:nvPicPr>
          <p:cNvPr id="3074" name="Picture 2" descr="Definition of Term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826" y="3244572"/>
            <a:ext cx="6335885" cy="33738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395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4. Establish Exceptions &amp; Change Processes</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Create a transparent procedure for requesting and approving changes and exceptions, including the relevant paperwork, to balance flexibility with strong security rules. This guarantees that exceptions are given based on valid business reasons and are documented and reviewed on a consistent basis. If a department needs specific ports open for a project, the exception process will define the stages for approval as well as the documentation needed.</a:t>
            </a:r>
            <a:endParaRPr lang="en-IN" sz="2000" dirty="0"/>
          </a:p>
        </p:txBody>
      </p:sp>
      <p:pic>
        <p:nvPicPr>
          <p:cNvPr id="4098" name="Picture 2" descr="Request for Change and Exception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024" y="3333377"/>
            <a:ext cx="5769033" cy="33989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177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5. Detail Policies &amp; Procedures</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Outline specific duties, rules for inbound and outbound traffic, policy infractions, and rule update procedures to ensure full policy execution. This phase provides detailed guidance to assist organizations in constantly enforcing security measures. As an example, detailing methods for modifying firewall rules, ensures that changes are carried out in a uniform manner, reducing the chance of misconfigurations.</a:t>
            </a:r>
            <a:endParaRPr lang="en-IN" sz="2000" dirty="0"/>
          </a:p>
        </p:txBody>
      </p:sp>
      <p:pic>
        <p:nvPicPr>
          <p:cNvPr id="5122" name="Picture 2" descr="Policies and Procedure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334" y="3355886"/>
            <a:ext cx="5245331" cy="33526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666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6. Address Compliance Requirements</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Ensure that the firewall policy complies with relevant cybersecurity and privacy requirements. This displays the organization’s dedication to legal and regulatory norms, lowering the danger of legal ramifications. For example, if the firm handles healthcare data, the firewall policy must comply with the Health Insurance Portability and Accountability Act (HIPAA) to protect patient information and ensure compliance.</a:t>
            </a:r>
            <a:endParaRPr lang="en-IN" sz="2000" dirty="0"/>
          </a:p>
        </p:txBody>
      </p:sp>
      <p:pic>
        <p:nvPicPr>
          <p:cNvPr id="6146" name="Picture 2" descr="Compliance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332" y="3766318"/>
            <a:ext cx="10331335" cy="2410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099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7. Maintain Thorough Documentation</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Keep detailed records of firewall setups, changes, exceptions, and testing results. This documentation is useful for audits, troubleshooting, and future policy updates. Create a documentation guideline to allow enterprises to monitor and easily review the updates done for firewall setups. This supports easier troubleshooting and provides insights for continual improvement.</a:t>
            </a:r>
            <a:endParaRPr lang="en-IN" sz="2000" dirty="0"/>
          </a:p>
        </p:txBody>
      </p:sp>
      <p:pic>
        <p:nvPicPr>
          <p:cNvPr id="7170" name="Picture 2" descr="Firewall Documentation Guideline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1779" y="3355779"/>
            <a:ext cx="6408441" cy="33110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8026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0088" y="1185458"/>
            <a:ext cx="10515600" cy="4351338"/>
          </a:xfrm>
        </p:spPr>
        <p:txBody>
          <a:bodyPr>
            <a:normAutofit/>
          </a:bodyPr>
          <a:lstStyle/>
          <a:p>
            <a:pPr marL="0" indent="0">
              <a:buNone/>
            </a:pPr>
            <a:r>
              <a:rPr lang="en-US" sz="2000" dirty="0"/>
              <a:t>Also set the frequency of review and revision in terms of time intervals (monthly, quarterly, or annual). Specify the circumstances in which the policy must be reviewed and revised, such as adapting to an advancement in firewall technology. Also specify the strategies for continuous development based on feedback and insights.</a:t>
            </a:r>
            <a:endParaRPr lang="en-IN" sz="2000" dirty="0"/>
          </a:p>
        </p:txBody>
      </p:sp>
      <p:pic>
        <p:nvPicPr>
          <p:cNvPr id="8194" name="Picture 2" descr="Review and Revision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693" y="2625981"/>
            <a:ext cx="6972011" cy="29108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446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51BA4DF-2BD4-4EC2-B1DB-B27C8AC71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12D6-3737-3FE8-81D9-C43464B12815}"/>
              </a:ext>
            </a:extLst>
          </p:cNvPr>
          <p:cNvSpPr>
            <a:spLocks noGrp="1"/>
          </p:cNvSpPr>
          <p:nvPr>
            <p:ph type="title"/>
          </p:nvPr>
        </p:nvSpPr>
        <p:spPr>
          <a:xfrm>
            <a:off x="4553733" y="548465"/>
            <a:ext cx="6798541" cy="792656"/>
          </a:xfrm>
        </p:spPr>
        <p:txBody>
          <a:bodyPr anchor="b">
            <a:normAutofit fontScale="90000"/>
          </a:bodyPr>
          <a:lstStyle/>
          <a:p>
            <a:pPr algn="ctr"/>
            <a:r>
              <a:rPr lang="en-US" b="1" dirty="0">
                <a:latin typeface="Arial Black" panose="020B0A04020102020204" pitchFamily="34" charset="0"/>
              </a:rPr>
              <a:t>Hardware vs Software Firewalls</a:t>
            </a:r>
          </a:p>
        </p:txBody>
      </p:sp>
      <p:pic>
        <p:nvPicPr>
          <p:cNvPr id="14" name="Picture 13" descr="Padlock on computer motherboard">
            <a:extLst>
              <a:ext uri="{FF2B5EF4-FFF2-40B4-BE49-F238E27FC236}">
                <a16:creationId xmlns:a16="http://schemas.microsoft.com/office/drawing/2014/main" id="{D46684BD-AC83-03E8-B597-9CCD841CB050}"/>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42DA9F3-33B3-F7DC-3ABB-E27F487FC5BE}"/>
              </a:ext>
            </a:extLst>
          </p:cNvPr>
          <p:cNvSpPr>
            <a:spLocks noGrp="1"/>
          </p:cNvSpPr>
          <p:nvPr>
            <p:ph idx="1"/>
          </p:nvPr>
        </p:nvSpPr>
        <p:spPr>
          <a:xfrm>
            <a:off x="4596235" y="1690502"/>
            <a:ext cx="6798539" cy="3705217"/>
          </a:xfrm>
        </p:spPr>
        <p:txBody>
          <a:bodyPr>
            <a:normAutofit lnSpcReduction="10000"/>
          </a:bodyPr>
          <a:lstStyle/>
          <a:p>
            <a:pPr algn="just"/>
            <a:r>
              <a:rPr lang="en-US" sz="1600" b="1" dirty="0">
                <a:solidFill>
                  <a:srgbClr val="FF0000"/>
                </a:solidFill>
                <a:latin typeface="Söhne"/>
              </a:rPr>
              <a:t>Software firewalls </a:t>
            </a:r>
            <a:r>
              <a:rPr lang="en-US" sz="1600" dirty="0">
                <a:latin typeface="Söhne"/>
              </a:rPr>
              <a:t>are generally much </a:t>
            </a:r>
            <a:r>
              <a:rPr lang="en-US" sz="1600" b="1" dirty="0">
                <a:solidFill>
                  <a:srgbClr val="FF0000"/>
                </a:solidFill>
                <a:latin typeface="Söhne"/>
              </a:rPr>
              <a:t>cheaper</a:t>
            </a:r>
            <a:r>
              <a:rPr lang="en-US" sz="1600" dirty="0">
                <a:latin typeface="Söhne"/>
              </a:rPr>
              <a:t> and affordable for an average individual user. </a:t>
            </a:r>
          </a:p>
          <a:p>
            <a:pPr algn="just"/>
            <a:r>
              <a:rPr lang="en-US" sz="1600" dirty="0">
                <a:latin typeface="Söhne"/>
              </a:rPr>
              <a:t>In addition, many operating systems offer software firewalls already incorporated, and they are usually set up by default for convenience of the user. </a:t>
            </a:r>
          </a:p>
          <a:p>
            <a:pPr algn="just"/>
            <a:r>
              <a:rPr lang="en-US" sz="1600" dirty="0">
                <a:latin typeface="Söhne"/>
              </a:rPr>
              <a:t>Software firewalls are also much easier to change with upgrades being typically free or cheap. </a:t>
            </a:r>
          </a:p>
          <a:p>
            <a:pPr algn="just"/>
            <a:r>
              <a:rPr lang="en-US" sz="1600" dirty="0">
                <a:latin typeface="Söhne"/>
              </a:rPr>
              <a:t>A software firewall does not have its own dedicated hardware, having to </a:t>
            </a:r>
            <a:r>
              <a:rPr lang="en-US" sz="1600" b="1" dirty="0">
                <a:solidFill>
                  <a:srgbClr val="FF0000"/>
                </a:solidFill>
                <a:latin typeface="Söhne"/>
              </a:rPr>
              <a:t>share resources </a:t>
            </a:r>
            <a:r>
              <a:rPr lang="en-US" sz="1600" dirty="0">
                <a:latin typeface="Söhne"/>
              </a:rPr>
              <a:t>with other programs and processes that might result in lowering the performance, especially in an emergency situation, for example, when the protected system or network gets under an attack. </a:t>
            </a:r>
          </a:p>
          <a:p>
            <a:pPr algn="just"/>
            <a:r>
              <a:rPr lang="en-US" sz="1600" dirty="0">
                <a:latin typeface="Söhne"/>
              </a:rPr>
              <a:t>Additionally, other OS components can be exploited to bypass or affect the firewall (</a:t>
            </a:r>
            <a:r>
              <a:rPr lang="en-US" sz="1600" dirty="0" err="1">
                <a:latin typeface="Söhne"/>
              </a:rPr>
              <a:t>Fulp</a:t>
            </a:r>
            <a:r>
              <a:rPr lang="en-US" sz="1600" dirty="0">
                <a:latin typeface="Söhne"/>
              </a:rPr>
              <a:t> 2017). Unfortunately, both types can be vulnerable to flaws in code (Michael Stewart 2014).</a:t>
            </a:r>
          </a:p>
        </p:txBody>
      </p:sp>
    </p:spTree>
    <p:extLst>
      <p:ext uri="{BB962C8B-B14F-4D97-AF65-F5344CB8AC3E}">
        <p14:creationId xmlns:p14="http://schemas.microsoft.com/office/powerpoint/2010/main" val="5328629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0088" y="1185458"/>
            <a:ext cx="10515600" cy="4351338"/>
          </a:xfrm>
        </p:spPr>
        <p:txBody>
          <a:bodyPr>
            <a:normAutofit/>
          </a:bodyPr>
          <a:lstStyle/>
          <a:p>
            <a:pPr marL="0" indent="0">
              <a:buNone/>
            </a:pPr>
            <a:r>
              <a:rPr lang="en-US" sz="2000" dirty="0"/>
              <a:t>Finally, fill out the policy version history to note any and all updates to the policy, as well as the approvers of the newest version.</a:t>
            </a:r>
          </a:p>
          <a:p>
            <a:pPr marL="0" indent="0">
              <a:buNone/>
            </a:pPr>
            <a:endParaRPr lang="en-US" sz="2000" dirty="0"/>
          </a:p>
        </p:txBody>
      </p:sp>
      <p:pic>
        <p:nvPicPr>
          <p:cNvPr id="9218" name="Picture 2" descr="Policy Update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85" y="1955413"/>
            <a:ext cx="6991005" cy="4392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7031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8. Define Violations &amp; Penalties</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Clearly define the consequences of policy infractions, such as purposeful firewall bypassing or other prohibited conduct, to encourage a culture of accountability. For example, state that attempting to disable the firewall without authorization leads to warnings, disciplinary proceedings, or termination of employment. Encourage staff to adhere to security regulations and prevent illegal activity.</a:t>
            </a:r>
            <a:endParaRPr lang="en-IN" sz="2000" dirty="0"/>
          </a:p>
        </p:txBody>
      </p:sp>
      <p:pic>
        <p:nvPicPr>
          <p:cNvPr id="10242" name="Picture 2" descr="Violations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038" y="3810648"/>
            <a:ext cx="8351924" cy="2143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9548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9. Plan the Policy Distribution</a:t>
            </a:r>
            <a:endParaRPr lang="en-IN" dirty="0"/>
          </a:p>
        </p:txBody>
      </p:sp>
      <p:sp>
        <p:nvSpPr>
          <p:cNvPr id="3" name="Content Placeholder 2"/>
          <p:cNvSpPr>
            <a:spLocks noGrp="1"/>
          </p:cNvSpPr>
          <p:nvPr>
            <p:ph idx="1"/>
          </p:nvPr>
        </p:nvSpPr>
        <p:spPr/>
        <p:txBody>
          <a:bodyPr>
            <a:normAutofit/>
          </a:bodyPr>
          <a:lstStyle/>
          <a:p>
            <a:pPr marL="0" indent="0" algn="just">
              <a:buNone/>
            </a:pPr>
            <a:r>
              <a:rPr lang="en-US" sz="2000" dirty="0"/>
              <a:t>The Distribution section guarantees that the policy reaches all relevant individuals in charge of firewall-related responsibilities within the organization. This dissemination ensures that everyone involved is aware of the policy, confirms receipt of it, and agrees to comply with its terms.</a:t>
            </a:r>
            <a:endParaRPr lang="en-IN" sz="2000" dirty="0"/>
          </a:p>
        </p:txBody>
      </p:sp>
      <p:pic>
        <p:nvPicPr>
          <p:cNvPr id="11266" name="Picture 2" descr="Distribution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131" y="2806492"/>
            <a:ext cx="7200409" cy="18781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4402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1575" y="603655"/>
            <a:ext cx="10515600" cy="4351338"/>
          </a:xfrm>
        </p:spPr>
        <p:txBody>
          <a:bodyPr>
            <a:normAutofit/>
          </a:bodyPr>
          <a:lstStyle/>
          <a:p>
            <a:pPr marL="0" indent="0" algn="just">
              <a:buNone/>
            </a:pPr>
            <a:r>
              <a:rPr lang="en-US" sz="2000" dirty="0"/>
              <a:t>Each employee should acknowledge receipt and compliance with the policy via their signature at the bottom of the document.</a:t>
            </a:r>
            <a:endParaRPr lang="en-IN" sz="2000" dirty="0"/>
          </a:p>
        </p:txBody>
      </p:sp>
      <p:pic>
        <p:nvPicPr>
          <p:cNvPr id="12290" name="Picture 2" descr="Acknowledgement of Receipt section of the firewall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951" y="1669449"/>
            <a:ext cx="7844848" cy="4451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9307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6014F-4509-E23B-4594-9BE7B9E69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606B6-D4BA-5D2D-7E7B-A46FE7F650F9}"/>
              </a:ext>
            </a:extLst>
          </p:cNvPr>
          <p:cNvSpPr>
            <a:spLocks noGrp="1"/>
          </p:cNvSpPr>
          <p:nvPr>
            <p:ph type="title"/>
          </p:nvPr>
        </p:nvSpPr>
        <p:spPr>
          <a:xfrm>
            <a:off x="4448928" y="3032672"/>
            <a:ext cx="7458158" cy="792656"/>
          </a:xfrm>
        </p:spPr>
        <p:txBody>
          <a:bodyPr anchor="b">
            <a:noAutofit/>
          </a:bodyPr>
          <a:lstStyle/>
          <a:p>
            <a:pPr algn="ctr"/>
            <a:r>
              <a:rPr lang="en-US" sz="4000" b="1" dirty="0">
                <a:solidFill>
                  <a:srgbClr val="FF0000"/>
                </a:solidFill>
                <a:latin typeface="Arial Black" panose="020B0A04020102020204" pitchFamily="34" charset="0"/>
              </a:rPr>
              <a:t>Firewall Evaluation and Making them Intelligent</a:t>
            </a:r>
          </a:p>
        </p:txBody>
      </p:sp>
      <p:pic>
        <p:nvPicPr>
          <p:cNvPr id="14" name="Picture 13" descr="Padlock on computer motherboard">
            <a:extLst>
              <a:ext uri="{FF2B5EF4-FFF2-40B4-BE49-F238E27FC236}">
                <a16:creationId xmlns:a16="http://schemas.microsoft.com/office/drawing/2014/main" id="{B81742CF-E10B-404B-2AF6-4DCE7AD92C11}"/>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Tree>
    <p:extLst>
      <p:ext uri="{BB962C8B-B14F-4D97-AF65-F5344CB8AC3E}">
        <p14:creationId xmlns:p14="http://schemas.microsoft.com/office/powerpoint/2010/main" val="38323594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C4811-2CEB-EB7A-AF04-CA6E342410E7}"/>
              </a:ext>
            </a:extLst>
          </p:cNvPr>
          <p:cNvSpPr>
            <a:spLocks noGrp="1"/>
          </p:cNvSpPr>
          <p:nvPr>
            <p:ph type="title"/>
          </p:nvPr>
        </p:nvSpPr>
        <p:spPr/>
        <p:txBody>
          <a:bodyPr/>
          <a:lstStyle/>
          <a:p>
            <a:r>
              <a:rPr lang="en-IN" b="1" dirty="0"/>
              <a:t>Firewall Evaluation</a:t>
            </a:r>
            <a:endParaRPr lang="en-US" b="1" dirty="0"/>
          </a:p>
        </p:txBody>
      </p:sp>
      <p:sp>
        <p:nvSpPr>
          <p:cNvPr id="3" name="Content Placeholder 2">
            <a:extLst>
              <a:ext uri="{FF2B5EF4-FFF2-40B4-BE49-F238E27FC236}">
                <a16:creationId xmlns:a16="http://schemas.microsoft.com/office/drawing/2014/main" id="{A1F0FC7C-DC8A-3C12-24F7-796C72B89588}"/>
              </a:ext>
            </a:extLst>
          </p:cNvPr>
          <p:cNvSpPr>
            <a:spLocks noGrp="1"/>
          </p:cNvSpPr>
          <p:nvPr>
            <p:ph idx="1"/>
          </p:nvPr>
        </p:nvSpPr>
        <p:spPr>
          <a:xfrm>
            <a:off x="838200" y="1825625"/>
            <a:ext cx="10515600" cy="4763434"/>
          </a:xfrm>
        </p:spPr>
        <p:txBody>
          <a:bodyPr>
            <a:normAutofit fontScale="92500" lnSpcReduction="20000"/>
          </a:bodyPr>
          <a:lstStyle/>
          <a:p>
            <a:pPr marL="0" indent="0">
              <a:buNone/>
            </a:pPr>
            <a:r>
              <a:rPr lang="en-US" sz="2000" dirty="0"/>
              <a:t>Firewall evaluation is a tricky multistep process that involves various tasks, the most commonly executed being:</a:t>
            </a:r>
          </a:p>
          <a:p>
            <a:pPr marL="0" indent="0">
              <a:buNone/>
            </a:pPr>
            <a:endParaRPr lang="en-US" sz="2000" dirty="0"/>
          </a:p>
          <a:p>
            <a:r>
              <a:rPr lang="en-US" sz="2000" b="1" dirty="0"/>
              <a:t>Firewall verification: </a:t>
            </a:r>
            <a:r>
              <a:rPr lang="en-US" sz="2000" dirty="0"/>
              <a:t>a test to verify that the built firewall is able to drop or accept the given packets.</a:t>
            </a:r>
          </a:p>
          <a:p>
            <a:r>
              <a:rPr lang="en-US" sz="2000" b="1" dirty="0"/>
              <a:t>Firewall implication: </a:t>
            </a:r>
            <a:r>
              <a:rPr lang="en-US" sz="2000" dirty="0"/>
              <a:t>a test that evaluates the firewall effectiveness by comparing its performance on the given set of packets against other firewalls.</a:t>
            </a:r>
          </a:p>
          <a:p>
            <a:r>
              <a:rPr lang="en-US" sz="2000" b="1" dirty="0"/>
              <a:t>Firewall equivalence: </a:t>
            </a:r>
            <a:r>
              <a:rPr lang="en-US" sz="2000" dirty="0"/>
              <a:t>a test of similarity between two firewalls to check, whether the firewall under consideration accepts and drops the same packets as the known firewall does.</a:t>
            </a:r>
          </a:p>
          <a:p>
            <a:r>
              <a:rPr lang="en-US" sz="2000" b="1" dirty="0"/>
              <a:t>Firewall adequacy: </a:t>
            </a:r>
            <a:r>
              <a:rPr lang="en-US" sz="2000" dirty="0"/>
              <a:t>a test of functionality, whether the firewall drops or accepts at least one packet.</a:t>
            </a:r>
          </a:p>
          <a:p>
            <a:r>
              <a:rPr lang="en-US" sz="2000" b="1" dirty="0"/>
              <a:t>Firewall redundancy: </a:t>
            </a:r>
            <a:r>
              <a:rPr lang="en-US" sz="2000" dirty="0"/>
              <a:t>a test that checks if modifying or dropping a given rule changes the firewall output.</a:t>
            </a:r>
          </a:p>
          <a:p>
            <a:r>
              <a:rPr lang="en-US" sz="2000" b="1" dirty="0"/>
              <a:t>Firewall completeness: </a:t>
            </a:r>
            <a:r>
              <a:rPr lang="en-US" sz="2000" dirty="0"/>
              <a:t>a test to confirm that the firewall makes a binary decision (block or accept) on each and every packet and no packet is left undecided.</a:t>
            </a:r>
          </a:p>
          <a:p>
            <a:pPr marL="0" indent="0">
              <a:buNone/>
            </a:pPr>
            <a:endParaRPr lang="en-US" sz="2000" dirty="0"/>
          </a:p>
          <a:p>
            <a:pPr marL="0" indent="0">
              <a:buNone/>
            </a:pPr>
            <a:r>
              <a:rPr lang="en-US" sz="2000" dirty="0"/>
              <a:t>The tests results are typically used to evaluate and compare different firewalls along with its performance on attack detection as well as their speed and resource consumption.</a:t>
            </a:r>
          </a:p>
        </p:txBody>
      </p:sp>
    </p:spTree>
    <p:extLst>
      <p:ext uri="{BB962C8B-B14F-4D97-AF65-F5344CB8AC3E}">
        <p14:creationId xmlns:p14="http://schemas.microsoft.com/office/powerpoint/2010/main" val="4173818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1568A-8CEE-59C0-7101-483F369EE43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D6D0FC9-691F-21C6-1798-5CD8ADF51ABC}"/>
              </a:ext>
            </a:extLst>
          </p:cNvPr>
          <p:cNvPicPr>
            <a:picLocks noChangeAspect="1"/>
          </p:cNvPicPr>
          <p:nvPr/>
        </p:nvPicPr>
        <p:blipFill>
          <a:blip r:embed="rId2"/>
          <a:stretch>
            <a:fillRect/>
          </a:stretch>
        </p:blipFill>
        <p:spPr>
          <a:xfrm>
            <a:off x="801621" y="2003705"/>
            <a:ext cx="10312495" cy="2187499"/>
          </a:xfrm>
          <a:prstGeom prst="rect">
            <a:avLst/>
          </a:prstGeom>
        </p:spPr>
      </p:pic>
    </p:spTree>
    <p:extLst>
      <p:ext uri="{BB962C8B-B14F-4D97-AF65-F5344CB8AC3E}">
        <p14:creationId xmlns:p14="http://schemas.microsoft.com/office/powerpoint/2010/main" val="23882790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C336A-9B29-0566-A006-8D31589BEBE4}"/>
            </a:ext>
          </a:extLst>
        </p:cNvPr>
        <p:cNvGrpSpPr/>
        <p:nvPr/>
      </p:nvGrpSpPr>
      <p:grpSpPr>
        <a:xfrm>
          <a:off x="0" y="0"/>
          <a:ext cx="0" cy="0"/>
          <a:chOff x="0" y="0"/>
          <a:chExt cx="0" cy="0"/>
        </a:xfrm>
      </p:grpSpPr>
      <p:pic>
        <p:nvPicPr>
          <p:cNvPr id="1026" name="Picture 2" descr="2022 Gartner® Magic Quadrant™ for Network Firewalls Figure 1: Magic Quadrant for Network Firewalls. The figure ranks companies on their ability to execute and completeness of vision as of September 2022 on a scatter plot. Fortinet is in the upper right quadrant of Leaders.">
            <a:extLst>
              <a:ext uri="{FF2B5EF4-FFF2-40B4-BE49-F238E27FC236}">
                <a16:creationId xmlns:a16="http://schemas.microsoft.com/office/drawing/2014/main" id="{9FA71030-DF31-8B0F-9D1D-B2E217CB17F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177659" y="215152"/>
            <a:ext cx="6018356" cy="656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189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is graphic was published by Gartner, Inc. as part of a larger research document and should be evaluated in the context of the entire document. The Gartner document is available upon request from Akamai Technologies, Inc.">
            <a:extLst>
              <a:ext uri="{FF2B5EF4-FFF2-40B4-BE49-F238E27FC236}">
                <a16:creationId xmlns:a16="http://schemas.microsoft.com/office/drawing/2014/main" id="{CEC6ECBC-3A86-02BB-CF2D-F3F90308A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353" y="143550"/>
            <a:ext cx="6093293" cy="65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6592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2A4E1-4C43-82E5-31DD-1B3E331584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629B7-88F2-95AB-05B8-D1FE5B6B6B8D}"/>
              </a:ext>
            </a:extLst>
          </p:cNvPr>
          <p:cNvSpPr>
            <a:spLocks noGrp="1"/>
          </p:cNvSpPr>
          <p:nvPr>
            <p:ph type="title"/>
          </p:nvPr>
        </p:nvSpPr>
        <p:spPr>
          <a:xfrm>
            <a:off x="4448928" y="3032672"/>
            <a:ext cx="7458158" cy="792656"/>
          </a:xfrm>
        </p:spPr>
        <p:txBody>
          <a:bodyPr anchor="b">
            <a:noAutofit/>
          </a:bodyPr>
          <a:lstStyle/>
          <a:p>
            <a:pPr algn="ctr"/>
            <a:r>
              <a:rPr lang="en-US" sz="4000" b="1" dirty="0">
                <a:solidFill>
                  <a:srgbClr val="FF0000"/>
                </a:solidFill>
                <a:latin typeface="Arial Black" panose="020B0A04020102020204" pitchFamily="34" charset="0"/>
              </a:rPr>
              <a:t>Making Firewalls Robust with Fuzzy Logic</a:t>
            </a:r>
          </a:p>
        </p:txBody>
      </p:sp>
      <p:pic>
        <p:nvPicPr>
          <p:cNvPr id="14" name="Picture 13" descr="Padlock on computer motherboard">
            <a:extLst>
              <a:ext uri="{FF2B5EF4-FFF2-40B4-BE49-F238E27FC236}">
                <a16:creationId xmlns:a16="http://schemas.microsoft.com/office/drawing/2014/main" id="{41BFE492-AB4E-0261-F4D9-AD35B38B8EE4}"/>
              </a:ext>
            </a:extLst>
          </p:cNvPr>
          <p:cNvPicPr>
            <a:picLocks noChangeAspect="1"/>
          </p:cNvPicPr>
          <p:nvPr/>
        </p:nvPicPr>
        <p:blipFill rotWithShape="1">
          <a:blip r:embed="rId2"/>
          <a:srcRect l="17900" r="41254" b="-1"/>
          <a:stretch/>
        </p:blipFill>
        <p:spPr>
          <a:xfrm>
            <a:off x="1" y="10"/>
            <a:ext cx="4196496" cy="6857990"/>
          </a:xfrm>
          <a:prstGeom prst="rect">
            <a:avLst/>
          </a:prstGeom>
          <a:effectLst/>
        </p:spPr>
      </p:pic>
    </p:spTree>
    <p:extLst>
      <p:ext uri="{BB962C8B-B14F-4D97-AF65-F5344CB8AC3E}">
        <p14:creationId xmlns:p14="http://schemas.microsoft.com/office/powerpoint/2010/main" val="2089420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D92F669E3BB948B2410459B382D1C1" ma:contentTypeVersion="8" ma:contentTypeDescription="Create a new document." ma:contentTypeScope="" ma:versionID="03e8d018f6133c5752d5e2094b3c03a6">
  <xsd:schema xmlns:xsd="http://www.w3.org/2001/XMLSchema" xmlns:xs="http://www.w3.org/2001/XMLSchema" xmlns:p="http://schemas.microsoft.com/office/2006/metadata/properties" xmlns:ns2="d7c9eb7d-4314-4226-8597-6eaf917b036e" targetNamespace="http://schemas.microsoft.com/office/2006/metadata/properties" ma:root="true" ma:fieldsID="1ce65f5e13c33f40ac77756631a12915" ns2:_="">
    <xsd:import namespace="d7c9eb7d-4314-4226-8597-6eaf917b03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9eb7d-4314-4226-8597-6eaf917b0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EC569BD-B747-420E-AEA9-E520C69DAB25}"/>
</file>

<file path=customXml/itemProps2.xml><?xml version="1.0" encoding="utf-8"?>
<ds:datastoreItem xmlns:ds="http://schemas.openxmlformats.org/officeDocument/2006/customXml" ds:itemID="{1B18385A-F80D-4F56-9DB6-AC8FD6DAABC6}"/>
</file>

<file path=customXml/itemProps3.xml><?xml version="1.0" encoding="utf-8"?>
<ds:datastoreItem xmlns:ds="http://schemas.openxmlformats.org/officeDocument/2006/customXml" ds:itemID="{B16DB7A5-3C5D-4DD8-9F38-82C73E767AFF}"/>
</file>

<file path=docProps/app.xml><?xml version="1.0" encoding="utf-8"?>
<Properties xmlns="http://schemas.openxmlformats.org/officeDocument/2006/extended-properties" xmlns:vt="http://schemas.openxmlformats.org/officeDocument/2006/docPropsVTypes">
  <Template/>
  <TotalTime>1513</TotalTime>
  <Words>9917</Words>
  <Application>Microsoft Office PowerPoint</Application>
  <PresentationFormat>Widescreen</PresentationFormat>
  <Paragraphs>485</Paragraphs>
  <Slides>108</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108</vt:i4>
      </vt:variant>
    </vt:vector>
  </HeadingPairs>
  <TitlesOfParts>
    <vt:vector size="114" baseType="lpstr">
      <vt:lpstr>Arial</vt:lpstr>
      <vt:lpstr>Arial Black</vt:lpstr>
      <vt:lpstr>Calibri</vt:lpstr>
      <vt:lpstr>Calibri Light</vt:lpstr>
      <vt:lpstr>Söhne</vt:lpstr>
      <vt:lpstr>Office Theme</vt:lpstr>
      <vt:lpstr>Module 2: Firewall Design and Implementation</vt:lpstr>
      <vt:lpstr>Introduction</vt:lpstr>
      <vt:lpstr>Introduction</vt:lpstr>
      <vt:lpstr>Introduction</vt:lpstr>
      <vt:lpstr>Introduction</vt:lpstr>
      <vt:lpstr>Introduction</vt:lpstr>
      <vt:lpstr>Hardware vs Software Firewalls</vt:lpstr>
      <vt:lpstr>Hardware vs Software Firewalls</vt:lpstr>
      <vt:lpstr>Hardware vs Software Firewalls</vt:lpstr>
      <vt:lpstr>Hardware vs Software Firewalls</vt:lpstr>
      <vt:lpstr>Hardware vs Software Firewalls</vt:lpstr>
      <vt:lpstr>How does a Firewall Work?</vt:lpstr>
      <vt:lpstr>History of Firewalls</vt:lpstr>
      <vt:lpstr>History of Firewalls</vt:lpstr>
      <vt:lpstr>History of Firewalls</vt:lpstr>
      <vt:lpstr>History of Firewalls</vt:lpstr>
      <vt:lpstr>First Generation- Packet Filtering Firewall</vt:lpstr>
      <vt:lpstr>First Generation- Packet Filtering Firewall</vt:lpstr>
      <vt:lpstr>Second Generation - Stateful Inspection Firewall:</vt:lpstr>
      <vt:lpstr>Third Generation - Application Layer Firewall (Proxy Firewalls):</vt:lpstr>
      <vt:lpstr>Next Generation Firewall</vt:lpstr>
      <vt:lpstr>Personal Firewalls</vt:lpstr>
      <vt:lpstr>Classification of Firewalls</vt:lpstr>
      <vt:lpstr>Firewalls Based on Delivery Method</vt:lpstr>
      <vt:lpstr>Firewalls Based on Delivery Method</vt:lpstr>
      <vt:lpstr>Firewalls Based on Delivery Method</vt:lpstr>
      <vt:lpstr>Firewalls Based on Delivery Method</vt:lpstr>
      <vt:lpstr>Firewalls Based on Delivery Method</vt:lpstr>
      <vt:lpstr>Firewalls Based on Delivery Method</vt:lpstr>
      <vt:lpstr>Firewalls Based on Delivery Method</vt:lpstr>
      <vt:lpstr>Firewalls Based on Delivery Method</vt:lpstr>
      <vt:lpstr>Firewalls Based on Delivery Method</vt:lpstr>
      <vt:lpstr>Firewalls Based on Delivery Method</vt:lpstr>
      <vt:lpstr>Firewalls Based on Method of operation</vt:lpstr>
      <vt:lpstr>A Demo.</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Firewalls Based on Method of Operation</vt:lpstr>
      <vt:lpstr>Firewall Architectures</vt:lpstr>
      <vt:lpstr>1. Screening Router</vt:lpstr>
      <vt:lpstr>2. Dual Homed Gateway</vt:lpstr>
      <vt:lpstr>2. Dual Homed Gateway (cont.)</vt:lpstr>
      <vt:lpstr>3. Screened Host Router</vt:lpstr>
      <vt:lpstr>3. Screened Host Router</vt:lpstr>
      <vt:lpstr>3. Screened Host Router</vt:lpstr>
      <vt:lpstr>4. Screened Subnet Architecture</vt:lpstr>
      <vt:lpstr>4. Screened Subnet Architecture</vt:lpstr>
      <vt:lpstr>4. Screened Subnet Architecture</vt:lpstr>
      <vt:lpstr>Process of Firewall Design</vt:lpstr>
      <vt:lpstr>Firewall Planning and Design Processes</vt:lpstr>
      <vt:lpstr>Step 1. Identify Security Requirements for Your Organization</vt:lpstr>
      <vt:lpstr>Step 1. Identify Security Requirements for Your Organization</vt:lpstr>
      <vt:lpstr>Step 2. Define an Overall Security Policy</vt:lpstr>
      <vt:lpstr>Step 2. Define an Overall Security Policy</vt:lpstr>
      <vt:lpstr>Step 3. Define a Firewall Philosophy</vt:lpstr>
      <vt:lpstr>Step 3. Define a Firewall Philosophy</vt:lpstr>
      <vt:lpstr>Step 3. Define a Firewall Philosophy</vt:lpstr>
      <vt:lpstr>Step 4. Identify Permitted Communications</vt:lpstr>
      <vt:lpstr>Step 4. Identify Permitted Communications</vt:lpstr>
      <vt:lpstr>Step 5. Identify the Firewall Enforcement Points</vt:lpstr>
      <vt:lpstr>Network Areas and Firewall enforcement</vt:lpstr>
      <vt:lpstr>Firewall Policy Formalization with Rules</vt:lpstr>
      <vt:lpstr>Components of Firewall Policies</vt:lpstr>
      <vt:lpstr>Components of Firewall Policies</vt:lpstr>
      <vt:lpstr>Components of Firewall Policies</vt:lpstr>
      <vt:lpstr>Components of Firewall Policies</vt:lpstr>
      <vt:lpstr>3 Main Types of Firewall Policies</vt:lpstr>
      <vt:lpstr>Hierarchical Firewall Policy</vt:lpstr>
      <vt:lpstr>Global Network Firewall Policy</vt:lpstr>
      <vt:lpstr>Regional Network Firewall Policy</vt:lpstr>
      <vt:lpstr>9 Steps to Create a Firewall Policy</vt:lpstr>
      <vt:lpstr>1. State the Purpose</vt:lpstr>
      <vt:lpstr>2. Identify the Scope</vt:lpstr>
      <vt:lpstr>3. Define Key Terms</vt:lpstr>
      <vt:lpstr>4. Establish Exceptions &amp; Change Processes</vt:lpstr>
      <vt:lpstr>5. Detail Policies &amp; Procedures</vt:lpstr>
      <vt:lpstr>6. Address Compliance Requirements</vt:lpstr>
      <vt:lpstr>7. Maintain Thorough Documentation</vt:lpstr>
      <vt:lpstr>PowerPoint Presentation</vt:lpstr>
      <vt:lpstr>PowerPoint Presentation</vt:lpstr>
      <vt:lpstr>8. Define Violations &amp; Penalties</vt:lpstr>
      <vt:lpstr>9. Plan the Policy Distribution</vt:lpstr>
      <vt:lpstr>PowerPoint Presentation</vt:lpstr>
      <vt:lpstr>Firewall Evaluation and Making them Intelligent</vt:lpstr>
      <vt:lpstr>Firewall Evaluation</vt:lpstr>
      <vt:lpstr>PowerPoint Presentation</vt:lpstr>
      <vt:lpstr>PowerPoint Presentation</vt:lpstr>
      <vt:lpstr>PowerPoint Presentation</vt:lpstr>
      <vt:lpstr>Making Firewalls Robust with Fuzzy Logic</vt:lpstr>
      <vt:lpstr>PowerPoint Presentation</vt:lpstr>
      <vt:lpstr>PowerPoint Presentation</vt:lpstr>
      <vt:lpstr>PowerPoint Presentation</vt:lpstr>
      <vt:lpstr>Dynamic Firewall Updating with Machine Learning</vt:lpstr>
      <vt:lpstr>PowerPoint Presentation</vt:lpstr>
      <vt:lpstr>PowerPoint Presentation</vt:lpstr>
      <vt:lpstr>Next Generation Firewalls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The Current Security Landscape</dc:title>
  <dc:creator>Sridhar Iyer</dc:creator>
  <cp:lastModifiedBy>Sridhar Iyer</cp:lastModifiedBy>
  <cp:revision>71</cp:revision>
  <dcterms:created xsi:type="dcterms:W3CDTF">2024-01-23T16:37:29Z</dcterms:created>
  <dcterms:modified xsi:type="dcterms:W3CDTF">2025-02-17T08:48:32Z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0x010100ADD92F669E3BB948B2410459B382D1C1</vt:lpwstr>
  </property>
</Properties>
</file>